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7.xml" ContentType="application/vnd.openxmlformats-officedocument.drawingml.chart+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17"/>
  </p:notesMasterIdLst>
  <p:sldIdLst>
    <p:sldId id="256" r:id="rId2"/>
    <p:sldId id="258" r:id="rId3"/>
    <p:sldId id="257" r:id="rId4"/>
    <p:sldId id="265" r:id="rId5"/>
    <p:sldId id="271" r:id="rId6"/>
    <p:sldId id="270" r:id="rId7"/>
    <p:sldId id="261" r:id="rId8"/>
    <p:sldId id="259" r:id="rId9"/>
    <p:sldId id="262" r:id="rId10"/>
    <p:sldId id="263" r:id="rId11"/>
    <p:sldId id="268" r:id="rId12"/>
    <p:sldId id="264" r:id="rId13"/>
    <p:sldId id="269" r:id="rId14"/>
    <p:sldId id="267" r:id="rId15"/>
    <p:sldId id="260"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653" autoAdjust="0"/>
  </p:normalViewPr>
  <p:slideViewPr>
    <p:cSldViewPr snapToGrid="0" snapToObjects="1">
      <p:cViewPr varScale="1">
        <p:scale>
          <a:sx n="63" d="100"/>
          <a:sy n="63" d="100"/>
        </p:scale>
        <p:origin x="-141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renzi:Documents:Phenology%20Lab:Graphics:Duration_FFB_Season#1_Indiv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renzi:Documents:Phenology%20Lab:Graphics:Duration_FFB_Season#1_Indiv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jrenzi:Documents:Phenology%20Lab:Graphics:BGFlowerHeadsSeason1Indiv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jrenzi:Documents:Phenology%20Lab:Graphics:BGFlowerHeadsSeason1Site.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jrenzi:Documents:Phenology%20Lab:Saguaro:AZSaguaroSum2009-2015.xls" TargetMode="External"/><Relationship Id="rId2"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jrenzi:Documents:Phenology%20Lab:Data%20for%20Characterization:RawBuffelTucson.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latin typeface="Arial"/>
                <a:cs typeface="Arial"/>
              </a:defRPr>
            </a:pPr>
            <a:r>
              <a:rPr lang="en-US" dirty="0" smtClean="0">
                <a:latin typeface="Arial"/>
                <a:cs typeface="Arial"/>
              </a:rPr>
              <a:t>Saguaro</a:t>
            </a:r>
            <a:r>
              <a:rPr lang="en-US" baseline="0" dirty="0" smtClean="0">
                <a:latin typeface="Arial"/>
                <a:cs typeface="Arial"/>
              </a:rPr>
              <a:t> </a:t>
            </a:r>
            <a:r>
              <a:rPr lang="en-US" baseline="0" dirty="0" smtClean="0">
                <a:latin typeface="Arial"/>
                <a:cs typeface="Arial"/>
              </a:rPr>
              <a:t>Flowers </a:t>
            </a:r>
            <a:r>
              <a:rPr lang="en-US" baseline="0" dirty="0" smtClean="0">
                <a:latin typeface="Arial"/>
                <a:cs typeface="Arial"/>
              </a:rPr>
              <a:t>in </a:t>
            </a:r>
            <a:r>
              <a:rPr lang="en-US" baseline="0" dirty="0" smtClean="0">
                <a:latin typeface="Arial"/>
                <a:cs typeface="Arial"/>
              </a:rPr>
              <a:t>Spring (2010-2014)</a:t>
            </a:r>
            <a:endParaRPr lang="en-US" dirty="0">
              <a:latin typeface="Arial"/>
              <a:cs typeface="Arial"/>
            </a:endParaRPr>
          </a:p>
        </c:rich>
      </c:tx>
      <c:layout/>
      <c:overlay val="0"/>
    </c:title>
    <c:autoTitleDeleted val="0"/>
    <c:plotArea>
      <c:layout/>
      <c:scatterChart>
        <c:scatterStyle val="lineMarker"/>
        <c:varyColors val="0"/>
        <c:ser>
          <c:idx val="0"/>
          <c:order val="0"/>
          <c:spPr>
            <a:ln w="47625">
              <a:noFill/>
            </a:ln>
          </c:spPr>
          <c:marker>
            <c:symbol val="triangle"/>
            <c:size val="8"/>
            <c:spPr>
              <a:ln>
                <a:noFill/>
              </a:ln>
            </c:spPr>
          </c:marker>
          <c:trendline>
            <c:spPr>
              <a:ln w="19050"/>
            </c:spPr>
            <c:trendlineType val="linear"/>
            <c:dispRSqr val="0"/>
            <c:dispEq val="0"/>
          </c:trendline>
          <c:xVal>
            <c:numRef>
              <c:f>'Season#1'!$S$2:$S$54</c:f>
              <c:numCache>
                <c:formatCode>General</c:formatCode>
                <c:ptCount val="53"/>
                <c:pt idx="0">
                  <c:v>30.0</c:v>
                </c:pt>
                <c:pt idx="1">
                  <c:v>30.0</c:v>
                </c:pt>
                <c:pt idx="2">
                  <c:v>31.5</c:v>
                </c:pt>
                <c:pt idx="3">
                  <c:v>31.5</c:v>
                </c:pt>
                <c:pt idx="4">
                  <c:v>31.5</c:v>
                </c:pt>
                <c:pt idx="5">
                  <c:v>35.0</c:v>
                </c:pt>
                <c:pt idx="6">
                  <c:v>35.0</c:v>
                </c:pt>
                <c:pt idx="7">
                  <c:v>35.0</c:v>
                </c:pt>
                <c:pt idx="8">
                  <c:v>35.0</c:v>
                </c:pt>
                <c:pt idx="9">
                  <c:v>34.5</c:v>
                </c:pt>
                <c:pt idx="10">
                  <c:v>34.5</c:v>
                </c:pt>
                <c:pt idx="11">
                  <c:v>35.0</c:v>
                </c:pt>
                <c:pt idx="12">
                  <c:v>35.0</c:v>
                </c:pt>
                <c:pt idx="13">
                  <c:v>35.0</c:v>
                </c:pt>
                <c:pt idx="14">
                  <c:v>39.5</c:v>
                </c:pt>
                <c:pt idx="15">
                  <c:v>41.0</c:v>
                </c:pt>
                <c:pt idx="16">
                  <c:v>35.0</c:v>
                </c:pt>
                <c:pt idx="17">
                  <c:v>36.5</c:v>
                </c:pt>
                <c:pt idx="18">
                  <c:v>36.5</c:v>
                </c:pt>
                <c:pt idx="19">
                  <c:v>29.0</c:v>
                </c:pt>
                <c:pt idx="20">
                  <c:v>30.5</c:v>
                </c:pt>
                <c:pt idx="21">
                  <c:v>30.5</c:v>
                </c:pt>
                <c:pt idx="22">
                  <c:v>30.5</c:v>
                </c:pt>
                <c:pt idx="23">
                  <c:v>30.5</c:v>
                </c:pt>
                <c:pt idx="24">
                  <c:v>31.5</c:v>
                </c:pt>
                <c:pt idx="25">
                  <c:v>32.5</c:v>
                </c:pt>
                <c:pt idx="26">
                  <c:v>38.5</c:v>
                </c:pt>
                <c:pt idx="27">
                  <c:v>38.5</c:v>
                </c:pt>
                <c:pt idx="28">
                  <c:v>37.0</c:v>
                </c:pt>
                <c:pt idx="29">
                  <c:v>37.0</c:v>
                </c:pt>
                <c:pt idx="30">
                  <c:v>37.0</c:v>
                </c:pt>
                <c:pt idx="31">
                  <c:v>37.0</c:v>
                </c:pt>
                <c:pt idx="32">
                  <c:v>32.5</c:v>
                </c:pt>
                <c:pt idx="33">
                  <c:v>34.0</c:v>
                </c:pt>
                <c:pt idx="34">
                  <c:v>32.5</c:v>
                </c:pt>
                <c:pt idx="35">
                  <c:v>33.0</c:v>
                </c:pt>
                <c:pt idx="36">
                  <c:v>36.0</c:v>
                </c:pt>
                <c:pt idx="37">
                  <c:v>34.5</c:v>
                </c:pt>
                <c:pt idx="38">
                  <c:v>34.5</c:v>
                </c:pt>
                <c:pt idx="39">
                  <c:v>34.5</c:v>
                </c:pt>
                <c:pt idx="40">
                  <c:v>37.0</c:v>
                </c:pt>
                <c:pt idx="41">
                  <c:v>42.0</c:v>
                </c:pt>
                <c:pt idx="42">
                  <c:v>42.0</c:v>
                </c:pt>
                <c:pt idx="43">
                  <c:v>29.5</c:v>
                </c:pt>
                <c:pt idx="44">
                  <c:v>28.0</c:v>
                </c:pt>
                <c:pt idx="45">
                  <c:v>33.5</c:v>
                </c:pt>
                <c:pt idx="46">
                  <c:v>33.5</c:v>
                </c:pt>
                <c:pt idx="47">
                  <c:v>35.0</c:v>
                </c:pt>
                <c:pt idx="48">
                  <c:v>35.0</c:v>
                </c:pt>
                <c:pt idx="49">
                  <c:v>36.5</c:v>
                </c:pt>
                <c:pt idx="50">
                  <c:v>35.0</c:v>
                </c:pt>
                <c:pt idx="51">
                  <c:v>35.0</c:v>
                </c:pt>
                <c:pt idx="52">
                  <c:v>42.0</c:v>
                </c:pt>
              </c:numCache>
            </c:numRef>
          </c:xVal>
          <c:yVal>
            <c:numRef>
              <c:f>'Season#1'!$O$2:$O$54</c:f>
              <c:numCache>
                <c:formatCode>General</c:formatCode>
                <c:ptCount val="53"/>
                <c:pt idx="0">
                  <c:v>28.0</c:v>
                </c:pt>
                <c:pt idx="1">
                  <c:v>35.0</c:v>
                </c:pt>
                <c:pt idx="2">
                  <c:v>22.0</c:v>
                </c:pt>
                <c:pt idx="3">
                  <c:v>22.0</c:v>
                </c:pt>
                <c:pt idx="4">
                  <c:v>22.0</c:v>
                </c:pt>
                <c:pt idx="5">
                  <c:v>12.0</c:v>
                </c:pt>
                <c:pt idx="6">
                  <c:v>12.0</c:v>
                </c:pt>
                <c:pt idx="7">
                  <c:v>12.0</c:v>
                </c:pt>
                <c:pt idx="8">
                  <c:v>12.0</c:v>
                </c:pt>
                <c:pt idx="9">
                  <c:v>15.0</c:v>
                </c:pt>
                <c:pt idx="10">
                  <c:v>23.0</c:v>
                </c:pt>
                <c:pt idx="11">
                  <c:v>22.0</c:v>
                </c:pt>
                <c:pt idx="12">
                  <c:v>22.0</c:v>
                </c:pt>
                <c:pt idx="13">
                  <c:v>22.0</c:v>
                </c:pt>
                <c:pt idx="14">
                  <c:v>23.0</c:v>
                </c:pt>
                <c:pt idx="15">
                  <c:v>6.0</c:v>
                </c:pt>
                <c:pt idx="16">
                  <c:v>3.0</c:v>
                </c:pt>
                <c:pt idx="17">
                  <c:v>7.0</c:v>
                </c:pt>
                <c:pt idx="18">
                  <c:v>40.0</c:v>
                </c:pt>
                <c:pt idx="19">
                  <c:v>43.0</c:v>
                </c:pt>
                <c:pt idx="20">
                  <c:v>29.0</c:v>
                </c:pt>
                <c:pt idx="21">
                  <c:v>29.0</c:v>
                </c:pt>
                <c:pt idx="22">
                  <c:v>29.0</c:v>
                </c:pt>
                <c:pt idx="23">
                  <c:v>34.0</c:v>
                </c:pt>
                <c:pt idx="24">
                  <c:v>43.0</c:v>
                </c:pt>
                <c:pt idx="25">
                  <c:v>22.0</c:v>
                </c:pt>
                <c:pt idx="26">
                  <c:v>8.0</c:v>
                </c:pt>
                <c:pt idx="27">
                  <c:v>8.0</c:v>
                </c:pt>
                <c:pt idx="28">
                  <c:v>42.0</c:v>
                </c:pt>
                <c:pt idx="29">
                  <c:v>22.0</c:v>
                </c:pt>
                <c:pt idx="30">
                  <c:v>22.0</c:v>
                </c:pt>
                <c:pt idx="31">
                  <c:v>57.0</c:v>
                </c:pt>
                <c:pt idx="32">
                  <c:v>29.0</c:v>
                </c:pt>
                <c:pt idx="33">
                  <c:v>34.0</c:v>
                </c:pt>
                <c:pt idx="34">
                  <c:v>43.0</c:v>
                </c:pt>
                <c:pt idx="35">
                  <c:v>18.0</c:v>
                </c:pt>
                <c:pt idx="36">
                  <c:v>64.0</c:v>
                </c:pt>
                <c:pt idx="37">
                  <c:v>22.0</c:v>
                </c:pt>
                <c:pt idx="38">
                  <c:v>16.0</c:v>
                </c:pt>
                <c:pt idx="39">
                  <c:v>9.0</c:v>
                </c:pt>
                <c:pt idx="40">
                  <c:v>27.0</c:v>
                </c:pt>
                <c:pt idx="41">
                  <c:v>22.0</c:v>
                </c:pt>
                <c:pt idx="42">
                  <c:v>15.0</c:v>
                </c:pt>
                <c:pt idx="43">
                  <c:v>54.0</c:v>
                </c:pt>
                <c:pt idx="44">
                  <c:v>75.0</c:v>
                </c:pt>
                <c:pt idx="45">
                  <c:v>37.0</c:v>
                </c:pt>
                <c:pt idx="46">
                  <c:v>27.0</c:v>
                </c:pt>
                <c:pt idx="47">
                  <c:v>49.0</c:v>
                </c:pt>
                <c:pt idx="48">
                  <c:v>54.0</c:v>
                </c:pt>
                <c:pt idx="49">
                  <c:v>36.0</c:v>
                </c:pt>
                <c:pt idx="50">
                  <c:v>46.0</c:v>
                </c:pt>
                <c:pt idx="51">
                  <c:v>11.0</c:v>
                </c:pt>
                <c:pt idx="52">
                  <c:v>2.0</c:v>
                </c:pt>
              </c:numCache>
            </c:numRef>
          </c:yVal>
          <c:smooth val="0"/>
        </c:ser>
        <c:dLbls>
          <c:showLegendKey val="0"/>
          <c:showVal val="0"/>
          <c:showCatName val="0"/>
          <c:showSerName val="0"/>
          <c:showPercent val="0"/>
          <c:showBubbleSize val="0"/>
        </c:dLbls>
        <c:axId val="2139030312"/>
        <c:axId val="2138092648"/>
      </c:scatterChart>
      <c:valAx>
        <c:axId val="2139030312"/>
        <c:scaling>
          <c:orientation val="minMax"/>
          <c:min val="27.5"/>
        </c:scaling>
        <c:delete val="0"/>
        <c:axPos val="b"/>
        <c:title>
          <c:tx>
            <c:rich>
              <a:bodyPr/>
              <a:lstStyle/>
              <a:p>
                <a:pPr>
                  <a:defRPr sz="1400">
                    <a:latin typeface="Arial"/>
                    <a:cs typeface="Arial"/>
                  </a:defRPr>
                </a:pPr>
                <a:r>
                  <a:rPr lang="en-US" sz="1400" dirty="0">
                    <a:latin typeface="Arial"/>
                    <a:cs typeface="Arial"/>
                  </a:rPr>
                  <a:t>30-day </a:t>
                </a:r>
                <a:r>
                  <a:rPr lang="en-US" sz="1400" dirty="0" err="1">
                    <a:latin typeface="Arial"/>
                    <a:cs typeface="Arial"/>
                  </a:rPr>
                  <a:t>Tmax</a:t>
                </a:r>
                <a:r>
                  <a:rPr lang="en-US" sz="1400" dirty="0">
                    <a:latin typeface="Arial"/>
                    <a:cs typeface="Arial"/>
                  </a:rPr>
                  <a:t> </a:t>
                </a:r>
                <a:r>
                  <a:rPr lang="en-US" sz="1400" dirty="0" smtClean="0">
                    <a:latin typeface="Arial"/>
                    <a:cs typeface="Arial"/>
                  </a:rPr>
                  <a:t>(°C)</a:t>
                </a:r>
                <a:endParaRPr lang="en-US" sz="1400" dirty="0">
                  <a:latin typeface="Arial"/>
                  <a:cs typeface="Arial"/>
                </a:endParaRPr>
              </a:p>
            </c:rich>
          </c:tx>
          <c:layout/>
          <c:overlay val="0"/>
        </c:title>
        <c:numFmt formatCode="General" sourceLinked="1"/>
        <c:majorTickMark val="out"/>
        <c:minorTickMark val="none"/>
        <c:tickLblPos val="nextTo"/>
        <c:txPr>
          <a:bodyPr/>
          <a:lstStyle/>
          <a:p>
            <a:pPr>
              <a:defRPr sz="1200">
                <a:latin typeface="Arial"/>
                <a:cs typeface="Arial"/>
              </a:defRPr>
            </a:pPr>
            <a:endParaRPr lang="en-US"/>
          </a:p>
        </c:txPr>
        <c:crossAx val="2138092648"/>
        <c:crosses val="autoZero"/>
        <c:crossBetween val="midCat"/>
      </c:valAx>
      <c:valAx>
        <c:axId val="2138092648"/>
        <c:scaling>
          <c:orientation val="minMax"/>
        </c:scaling>
        <c:delete val="0"/>
        <c:axPos val="l"/>
        <c:title>
          <c:tx>
            <c:rich>
              <a:bodyPr rot="-5400000" vert="horz"/>
              <a:lstStyle/>
              <a:p>
                <a:pPr>
                  <a:defRPr sz="1400">
                    <a:latin typeface="Arial"/>
                    <a:cs typeface="Arial"/>
                  </a:defRPr>
                </a:pPr>
                <a:r>
                  <a:rPr lang="en-US" sz="1400">
                    <a:latin typeface="Arial"/>
                    <a:cs typeface="Arial"/>
                  </a:rPr>
                  <a:t>Duration (days)</a:t>
                </a:r>
              </a:p>
            </c:rich>
          </c:tx>
          <c:layout/>
          <c:overlay val="0"/>
        </c:title>
        <c:numFmt formatCode="General" sourceLinked="1"/>
        <c:majorTickMark val="out"/>
        <c:minorTickMark val="none"/>
        <c:tickLblPos val="nextTo"/>
        <c:txPr>
          <a:bodyPr/>
          <a:lstStyle/>
          <a:p>
            <a:pPr>
              <a:defRPr sz="1200">
                <a:latin typeface="Arial"/>
                <a:cs typeface="Arial"/>
              </a:defRPr>
            </a:pPr>
            <a:endParaRPr lang="en-US"/>
          </a:p>
        </c:txPr>
        <c:crossAx val="2139030312"/>
        <c:crosses val="autoZero"/>
        <c:crossBetween val="midCat"/>
      </c:valAx>
    </c:plotArea>
    <c:plotVisOnly val="1"/>
    <c:dispBlanksAs val="gap"/>
    <c:showDLblsOverMax val="0"/>
  </c:chart>
  <c:txPr>
    <a:bodyPr/>
    <a:lstStyle/>
    <a:p>
      <a:pPr>
        <a:defRPr>
          <a:latin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latin typeface="Arial"/>
                <a:cs typeface="Arial"/>
              </a:defRPr>
            </a:pPr>
            <a:r>
              <a:rPr lang="en-US" dirty="0" smtClean="0">
                <a:latin typeface="Arial"/>
                <a:cs typeface="Arial"/>
              </a:rPr>
              <a:t>Saguaro </a:t>
            </a:r>
            <a:r>
              <a:rPr lang="en-US" dirty="0" smtClean="0">
                <a:latin typeface="Arial"/>
                <a:cs typeface="Arial"/>
              </a:rPr>
              <a:t>Flowers</a:t>
            </a:r>
            <a:r>
              <a:rPr lang="en-US" baseline="0" dirty="0" smtClean="0">
                <a:latin typeface="Arial"/>
                <a:cs typeface="Arial"/>
              </a:rPr>
              <a:t> </a:t>
            </a:r>
            <a:r>
              <a:rPr lang="en-US" baseline="0" dirty="0" smtClean="0">
                <a:latin typeface="Arial"/>
                <a:cs typeface="Arial"/>
              </a:rPr>
              <a:t>in </a:t>
            </a:r>
            <a:r>
              <a:rPr lang="en-US" baseline="0" dirty="0" smtClean="0">
                <a:latin typeface="Arial"/>
                <a:cs typeface="Arial"/>
              </a:rPr>
              <a:t>Fall (2010-2014)</a:t>
            </a:r>
            <a:endParaRPr lang="en-US" dirty="0">
              <a:latin typeface="Arial"/>
              <a:cs typeface="Arial"/>
            </a:endParaRPr>
          </a:p>
        </c:rich>
      </c:tx>
      <c:layout/>
      <c:overlay val="0"/>
    </c:title>
    <c:autoTitleDeleted val="0"/>
    <c:plotArea>
      <c:layout/>
      <c:scatterChart>
        <c:scatterStyle val="lineMarker"/>
        <c:varyColors val="0"/>
        <c:ser>
          <c:idx val="0"/>
          <c:order val="0"/>
          <c:spPr>
            <a:ln w="47625">
              <a:noFill/>
            </a:ln>
          </c:spPr>
          <c:marker>
            <c:symbol val="triangle"/>
            <c:size val="8"/>
            <c:spPr>
              <a:ln>
                <a:noFill/>
              </a:ln>
            </c:spPr>
          </c:marker>
          <c:trendline>
            <c:spPr>
              <a:ln w="15875"/>
            </c:spPr>
            <c:trendlineType val="linear"/>
            <c:dispRSqr val="0"/>
            <c:dispEq val="0"/>
          </c:trendline>
          <c:xVal>
            <c:numRef>
              <c:f>'Season#2'!$S$2:$S$11</c:f>
              <c:numCache>
                <c:formatCode>General</c:formatCode>
                <c:ptCount val="10"/>
                <c:pt idx="0">
                  <c:v>38.5</c:v>
                </c:pt>
                <c:pt idx="1">
                  <c:v>42.0</c:v>
                </c:pt>
                <c:pt idx="2">
                  <c:v>37.5</c:v>
                </c:pt>
                <c:pt idx="3">
                  <c:v>41.5</c:v>
                </c:pt>
                <c:pt idx="4">
                  <c:v>38.5</c:v>
                </c:pt>
                <c:pt idx="5">
                  <c:v>36.0</c:v>
                </c:pt>
                <c:pt idx="6">
                  <c:v>36.0</c:v>
                </c:pt>
                <c:pt idx="7">
                  <c:v>33.5</c:v>
                </c:pt>
                <c:pt idx="8">
                  <c:v>37.5</c:v>
                </c:pt>
                <c:pt idx="9">
                  <c:v>36.0</c:v>
                </c:pt>
              </c:numCache>
            </c:numRef>
          </c:xVal>
          <c:yVal>
            <c:numRef>
              <c:f>'Season#2'!$O$2:$O$11</c:f>
              <c:numCache>
                <c:formatCode>General</c:formatCode>
                <c:ptCount val="10"/>
                <c:pt idx="0">
                  <c:v>22.0</c:v>
                </c:pt>
                <c:pt idx="1">
                  <c:v>24.0</c:v>
                </c:pt>
                <c:pt idx="2">
                  <c:v>29.0</c:v>
                </c:pt>
                <c:pt idx="3">
                  <c:v>22.0</c:v>
                </c:pt>
                <c:pt idx="4">
                  <c:v>12.0</c:v>
                </c:pt>
                <c:pt idx="5">
                  <c:v>2.0</c:v>
                </c:pt>
                <c:pt idx="6">
                  <c:v>2.0</c:v>
                </c:pt>
                <c:pt idx="7">
                  <c:v>2.0</c:v>
                </c:pt>
                <c:pt idx="8">
                  <c:v>5.0</c:v>
                </c:pt>
                <c:pt idx="9">
                  <c:v>2.0</c:v>
                </c:pt>
              </c:numCache>
            </c:numRef>
          </c:yVal>
          <c:smooth val="0"/>
        </c:ser>
        <c:dLbls>
          <c:showLegendKey val="0"/>
          <c:showVal val="0"/>
          <c:showCatName val="0"/>
          <c:showSerName val="0"/>
          <c:showPercent val="0"/>
          <c:showBubbleSize val="0"/>
        </c:dLbls>
        <c:axId val="-2136920152"/>
        <c:axId val="-2136667768"/>
      </c:scatterChart>
      <c:valAx>
        <c:axId val="-2136920152"/>
        <c:scaling>
          <c:orientation val="minMax"/>
          <c:max val="42.0"/>
          <c:min val="32.0"/>
        </c:scaling>
        <c:delete val="0"/>
        <c:axPos val="b"/>
        <c:title>
          <c:tx>
            <c:rich>
              <a:bodyPr/>
              <a:lstStyle/>
              <a:p>
                <a:pPr>
                  <a:defRPr sz="1400">
                    <a:latin typeface="Arial"/>
                    <a:cs typeface="Arial"/>
                  </a:defRPr>
                </a:pPr>
                <a:r>
                  <a:rPr lang="en-US" sz="1400" dirty="0">
                    <a:latin typeface="Arial"/>
                    <a:cs typeface="Arial"/>
                  </a:rPr>
                  <a:t>30-day </a:t>
                </a:r>
                <a:r>
                  <a:rPr lang="en-US" sz="1400" dirty="0" err="1">
                    <a:latin typeface="Arial"/>
                    <a:cs typeface="Arial"/>
                  </a:rPr>
                  <a:t>Tmax</a:t>
                </a:r>
                <a:r>
                  <a:rPr lang="en-US" sz="1400" dirty="0">
                    <a:latin typeface="Arial"/>
                    <a:cs typeface="Arial"/>
                  </a:rPr>
                  <a:t> </a:t>
                </a:r>
                <a:r>
                  <a:rPr lang="en-US" sz="1400" dirty="0" smtClean="0">
                    <a:latin typeface="Arial"/>
                    <a:cs typeface="Arial"/>
                  </a:rPr>
                  <a:t>(</a:t>
                </a:r>
                <a:r>
                  <a:rPr lang="en-US" sz="1400" b="1" i="0" u="none" strike="noStrike" baseline="0" dirty="0" smtClean="0">
                    <a:effectLst/>
                  </a:rPr>
                  <a:t>°C</a:t>
                </a:r>
                <a:r>
                  <a:rPr lang="en-US" sz="1400" dirty="0" smtClean="0">
                    <a:latin typeface="Arial"/>
                    <a:cs typeface="Arial"/>
                  </a:rPr>
                  <a:t>)</a:t>
                </a:r>
                <a:endParaRPr lang="en-US" sz="1400" dirty="0">
                  <a:latin typeface="Arial"/>
                  <a:cs typeface="Arial"/>
                </a:endParaRPr>
              </a:p>
            </c:rich>
          </c:tx>
          <c:layout/>
          <c:overlay val="0"/>
        </c:title>
        <c:numFmt formatCode="General" sourceLinked="1"/>
        <c:majorTickMark val="out"/>
        <c:minorTickMark val="none"/>
        <c:tickLblPos val="nextTo"/>
        <c:txPr>
          <a:bodyPr/>
          <a:lstStyle/>
          <a:p>
            <a:pPr>
              <a:defRPr sz="1200">
                <a:latin typeface="Arial"/>
                <a:cs typeface="Arial"/>
              </a:defRPr>
            </a:pPr>
            <a:endParaRPr lang="en-US"/>
          </a:p>
        </c:txPr>
        <c:crossAx val="-2136667768"/>
        <c:crosses val="autoZero"/>
        <c:crossBetween val="midCat"/>
      </c:valAx>
      <c:valAx>
        <c:axId val="-2136667768"/>
        <c:scaling>
          <c:orientation val="minMax"/>
          <c:max val="30.0"/>
          <c:min val="0.0"/>
        </c:scaling>
        <c:delete val="0"/>
        <c:axPos val="l"/>
        <c:title>
          <c:tx>
            <c:rich>
              <a:bodyPr rot="-5400000" vert="horz"/>
              <a:lstStyle/>
              <a:p>
                <a:pPr>
                  <a:defRPr sz="1400">
                    <a:latin typeface="Arial"/>
                    <a:cs typeface="Arial"/>
                  </a:defRPr>
                </a:pPr>
                <a:r>
                  <a:rPr lang="en-US" sz="1400">
                    <a:latin typeface="Arial"/>
                    <a:cs typeface="Arial"/>
                  </a:rPr>
                  <a:t>Duration (days)</a:t>
                </a:r>
              </a:p>
            </c:rich>
          </c:tx>
          <c:layout/>
          <c:overlay val="0"/>
        </c:title>
        <c:numFmt formatCode="General" sourceLinked="1"/>
        <c:majorTickMark val="out"/>
        <c:minorTickMark val="none"/>
        <c:tickLblPos val="nextTo"/>
        <c:txPr>
          <a:bodyPr/>
          <a:lstStyle/>
          <a:p>
            <a:pPr>
              <a:defRPr sz="1200">
                <a:latin typeface="Arial"/>
                <a:cs typeface="Arial"/>
              </a:defRPr>
            </a:pPr>
            <a:endParaRPr lang="en-US"/>
          </a:p>
        </c:txPr>
        <c:crossAx val="-2136920152"/>
        <c:crosses val="autoZero"/>
        <c:crossBetween val="midCat"/>
      </c:valAx>
    </c:plotArea>
    <c:plotVisOnly val="1"/>
    <c:dispBlanksAs val="gap"/>
    <c:showDLblsOverMax val="0"/>
  </c:chart>
  <c:txPr>
    <a:bodyPr/>
    <a:lstStyle/>
    <a:p>
      <a:pPr>
        <a:defRPr>
          <a:latin typeface="Times New Roman"/>
          <a:cs typeface="Times New Roman"/>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4"/>
    </mc:Choice>
    <mc:Fallback>
      <c:style val="24"/>
    </mc:Fallback>
  </mc:AlternateContent>
  <c:chart>
    <c:title>
      <c:tx>
        <c:rich>
          <a:bodyPr/>
          <a:lstStyle/>
          <a:p>
            <a:pPr>
              <a:defRPr>
                <a:latin typeface="Arial"/>
                <a:cs typeface="Arial"/>
              </a:defRPr>
            </a:pPr>
            <a:r>
              <a:rPr lang="en-US" dirty="0" smtClean="0">
                <a:latin typeface="Arial"/>
                <a:cs typeface="Arial"/>
              </a:rPr>
              <a:t>Buffelgrass Flowers vs. Spring</a:t>
            </a:r>
            <a:r>
              <a:rPr lang="en-US" baseline="0" dirty="0" smtClean="0">
                <a:latin typeface="Arial"/>
                <a:cs typeface="Arial"/>
              </a:rPr>
              <a:t> </a:t>
            </a:r>
            <a:r>
              <a:rPr lang="en-US" baseline="0" dirty="0" err="1" smtClean="0">
                <a:latin typeface="Arial"/>
                <a:cs typeface="Arial"/>
              </a:rPr>
              <a:t>Tmin</a:t>
            </a:r>
            <a:r>
              <a:rPr lang="en-US" baseline="0" dirty="0" smtClean="0">
                <a:latin typeface="Arial"/>
                <a:cs typeface="Arial"/>
              </a:rPr>
              <a:t> </a:t>
            </a:r>
            <a:r>
              <a:rPr lang="en-US" dirty="0" smtClean="0">
                <a:latin typeface="Arial"/>
                <a:cs typeface="Arial"/>
              </a:rPr>
              <a:t>in Spring:</a:t>
            </a:r>
            <a:r>
              <a:rPr lang="en-US" baseline="0" dirty="0" smtClean="0">
                <a:latin typeface="Arial"/>
                <a:cs typeface="Arial"/>
              </a:rPr>
              <a:t> Individual (2009-2014)</a:t>
            </a:r>
            <a:endParaRPr lang="en-US" dirty="0">
              <a:latin typeface="Arial"/>
              <a:cs typeface="Arial"/>
            </a:endParaRPr>
          </a:p>
        </c:rich>
      </c:tx>
      <c:layout/>
      <c:overlay val="0"/>
    </c:title>
    <c:autoTitleDeleted val="0"/>
    <c:plotArea>
      <c:layout/>
      <c:scatterChart>
        <c:scatterStyle val="lineMarker"/>
        <c:varyColors val="0"/>
        <c:ser>
          <c:idx val="0"/>
          <c:order val="0"/>
          <c:spPr>
            <a:ln w="47625">
              <a:noFill/>
            </a:ln>
          </c:spPr>
          <c:marker>
            <c:symbol val="triangle"/>
            <c:size val="8"/>
            <c:spPr>
              <a:solidFill>
                <a:schemeClr val="accent3">
                  <a:lumMod val="75000"/>
                </a:schemeClr>
              </a:solidFill>
              <a:ln>
                <a:noFill/>
              </a:ln>
            </c:spPr>
          </c:marker>
          <c:trendline>
            <c:trendlineType val="linear"/>
            <c:dispRSqr val="0"/>
            <c:dispEq val="0"/>
          </c:trendline>
          <c:xVal>
            <c:numRef>
              <c:f>BGFlowerHeadsSeason1Indivs!$T$2:$T$28</c:f>
              <c:numCache>
                <c:formatCode>General</c:formatCode>
                <c:ptCount val="27"/>
                <c:pt idx="0">
                  <c:v>9.42</c:v>
                </c:pt>
                <c:pt idx="1">
                  <c:v>10.04</c:v>
                </c:pt>
                <c:pt idx="2">
                  <c:v>10.04</c:v>
                </c:pt>
                <c:pt idx="3">
                  <c:v>10.04</c:v>
                </c:pt>
                <c:pt idx="4">
                  <c:v>10.04</c:v>
                </c:pt>
                <c:pt idx="5">
                  <c:v>11.1</c:v>
                </c:pt>
                <c:pt idx="6">
                  <c:v>10.57</c:v>
                </c:pt>
                <c:pt idx="7">
                  <c:v>11.1</c:v>
                </c:pt>
                <c:pt idx="8">
                  <c:v>10.57</c:v>
                </c:pt>
                <c:pt idx="9">
                  <c:v>11.1</c:v>
                </c:pt>
                <c:pt idx="10">
                  <c:v>10.57</c:v>
                </c:pt>
                <c:pt idx="11">
                  <c:v>11.1</c:v>
                </c:pt>
                <c:pt idx="12">
                  <c:v>11.1</c:v>
                </c:pt>
                <c:pt idx="13">
                  <c:v>11.1</c:v>
                </c:pt>
                <c:pt idx="14">
                  <c:v>10.57</c:v>
                </c:pt>
                <c:pt idx="15">
                  <c:v>11.1</c:v>
                </c:pt>
                <c:pt idx="16">
                  <c:v>10.57</c:v>
                </c:pt>
                <c:pt idx="17">
                  <c:v>11.1</c:v>
                </c:pt>
                <c:pt idx="18">
                  <c:v>10.57</c:v>
                </c:pt>
                <c:pt idx="19">
                  <c:v>11.1</c:v>
                </c:pt>
                <c:pt idx="20">
                  <c:v>10.57</c:v>
                </c:pt>
                <c:pt idx="21">
                  <c:v>11.1</c:v>
                </c:pt>
                <c:pt idx="22">
                  <c:v>10.57</c:v>
                </c:pt>
                <c:pt idx="23">
                  <c:v>11.1</c:v>
                </c:pt>
                <c:pt idx="24">
                  <c:v>10.57</c:v>
                </c:pt>
                <c:pt idx="25">
                  <c:v>11.44</c:v>
                </c:pt>
                <c:pt idx="26">
                  <c:v>11.44</c:v>
                </c:pt>
              </c:numCache>
            </c:numRef>
          </c:xVal>
          <c:yVal>
            <c:numRef>
              <c:f>BGFlowerHeadsSeason1Indivs!$AC$2:$AC$28</c:f>
              <c:numCache>
                <c:formatCode>General</c:formatCode>
                <c:ptCount val="27"/>
                <c:pt idx="0">
                  <c:v>114.0</c:v>
                </c:pt>
                <c:pt idx="1">
                  <c:v>112.0</c:v>
                </c:pt>
                <c:pt idx="2">
                  <c:v>64.0</c:v>
                </c:pt>
                <c:pt idx="3">
                  <c:v>112.0</c:v>
                </c:pt>
                <c:pt idx="4">
                  <c:v>85.0</c:v>
                </c:pt>
                <c:pt idx="5">
                  <c:v>40.0</c:v>
                </c:pt>
                <c:pt idx="6">
                  <c:v>81.0</c:v>
                </c:pt>
                <c:pt idx="7">
                  <c:v>13.0</c:v>
                </c:pt>
                <c:pt idx="8">
                  <c:v>68.0</c:v>
                </c:pt>
                <c:pt idx="9">
                  <c:v>55.0</c:v>
                </c:pt>
                <c:pt idx="10">
                  <c:v>75.0</c:v>
                </c:pt>
                <c:pt idx="11">
                  <c:v>27.0</c:v>
                </c:pt>
                <c:pt idx="12">
                  <c:v>27.0</c:v>
                </c:pt>
                <c:pt idx="13">
                  <c:v>33.0</c:v>
                </c:pt>
                <c:pt idx="14">
                  <c:v>75.0</c:v>
                </c:pt>
                <c:pt idx="15">
                  <c:v>55.0</c:v>
                </c:pt>
                <c:pt idx="16">
                  <c:v>68.0</c:v>
                </c:pt>
                <c:pt idx="17">
                  <c:v>33.0</c:v>
                </c:pt>
                <c:pt idx="18">
                  <c:v>32.0</c:v>
                </c:pt>
                <c:pt idx="19">
                  <c:v>27.0</c:v>
                </c:pt>
                <c:pt idx="20">
                  <c:v>68.0</c:v>
                </c:pt>
                <c:pt idx="21">
                  <c:v>27.0</c:v>
                </c:pt>
                <c:pt idx="22">
                  <c:v>68.0</c:v>
                </c:pt>
                <c:pt idx="23">
                  <c:v>33.0</c:v>
                </c:pt>
                <c:pt idx="24">
                  <c:v>68.0</c:v>
                </c:pt>
                <c:pt idx="25">
                  <c:v>21.0</c:v>
                </c:pt>
                <c:pt idx="26">
                  <c:v>21.0</c:v>
                </c:pt>
              </c:numCache>
            </c:numRef>
          </c:yVal>
          <c:smooth val="0"/>
        </c:ser>
        <c:dLbls>
          <c:showLegendKey val="0"/>
          <c:showVal val="0"/>
          <c:showCatName val="0"/>
          <c:showSerName val="0"/>
          <c:showPercent val="0"/>
          <c:showBubbleSize val="0"/>
        </c:dLbls>
        <c:axId val="2093630312"/>
        <c:axId val="2093632488"/>
      </c:scatterChart>
      <c:valAx>
        <c:axId val="2093630312"/>
        <c:scaling>
          <c:orientation val="minMax"/>
          <c:max val="11.5"/>
          <c:min val="9.0"/>
        </c:scaling>
        <c:delete val="0"/>
        <c:axPos val="b"/>
        <c:title>
          <c:tx>
            <c:rich>
              <a:bodyPr/>
              <a:lstStyle/>
              <a:p>
                <a:pPr>
                  <a:defRPr sz="1400">
                    <a:latin typeface="Arial"/>
                    <a:cs typeface="Arial"/>
                  </a:defRPr>
                </a:pPr>
                <a:r>
                  <a:rPr lang="en-US" sz="1400" dirty="0">
                    <a:latin typeface="Arial"/>
                    <a:cs typeface="Arial"/>
                  </a:rPr>
                  <a:t>Spring </a:t>
                </a:r>
                <a:r>
                  <a:rPr lang="en-US" sz="1400" dirty="0" err="1">
                    <a:latin typeface="Arial"/>
                    <a:cs typeface="Arial"/>
                  </a:rPr>
                  <a:t>Tmin</a:t>
                </a:r>
                <a:r>
                  <a:rPr lang="en-US" sz="1400" dirty="0">
                    <a:latin typeface="Arial"/>
                    <a:cs typeface="Arial"/>
                  </a:rPr>
                  <a:t> </a:t>
                </a:r>
                <a:r>
                  <a:rPr lang="en-US" sz="1400" dirty="0" smtClean="0">
                    <a:latin typeface="Arial"/>
                    <a:cs typeface="Arial"/>
                  </a:rPr>
                  <a:t>(</a:t>
                </a:r>
                <a:r>
                  <a:rPr lang="en-US" sz="1400" b="1" i="0" u="none" strike="noStrike" baseline="0" dirty="0" smtClean="0">
                    <a:effectLst/>
                  </a:rPr>
                  <a:t>°C</a:t>
                </a:r>
                <a:r>
                  <a:rPr lang="en-US" sz="1400" dirty="0" smtClean="0">
                    <a:latin typeface="Arial"/>
                    <a:cs typeface="Arial"/>
                  </a:rPr>
                  <a:t>)</a:t>
                </a:r>
                <a:endParaRPr lang="en-US" sz="1400" dirty="0">
                  <a:latin typeface="Arial"/>
                  <a:cs typeface="Arial"/>
                </a:endParaRPr>
              </a:p>
            </c:rich>
          </c:tx>
          <c:layout/>
          <c:overlay val="0"/>
        </c:title>
        <c:numFmt formatCode="General" sourceLinked="1"/>
        <c:majorTickMark val="out"/>
        <c:minorTickMark val="none"/>
        <c:tickLblPos val="nextTo"/>
        <c:txPr>
          <a:bodyPr/>
          <a:lstStyle/>
          <a:p>
            <a:pPr>
              <a:defRPr sz="1200"/>
            </a:pPr>
            <a:endParaRPr lang="en-US"/>
          </a:p>
        </c:txPr>
        <c:crossAx val="2093632488"/>
        <c:crosses val="autoZero"/>
        <c:crossBetween val="midCat"/>
      </c:valAx>
      <c:valAx>
        <c:axId val="2093632488"/>
        <c:scaling>
          <c:orientation val="minMax"/>
          <c:max val="150.0"/>
          <c:min val="0.0"/>
        </c:scaling>
        <c:delete val="0"/>
        <c:axPos val="l"/>
        <c:title>
          <c:tx>
            <c:rich>
              <a:bodyPr rot="-5400000" vert="horz"/>
              <a:lstStyle/>
              <a:p>
                <a:pPr>
                  <a:defRPr sz="1400">
                    <a:latin typeface="Arial"/>
                    <a:cs typeface="Arial"/>
                  </a:defRPr>
                </a:pPr>
                <a:r>
                  <a:rPr lang="en-US" sz="1400">
                    <a:latin typeface="Arial"/>
                    <a:cs typeface="Arial"/>
                  </a:rPr>
                  <a:t>Minimum onset date (DOY)</a:t>
                </a:r>
              </a:p>
            </c:rich>
          </c:tx>
          <c:layout/>
          <c:overlay val="0"/>
        </c:title>
        <c:numFmt formatCode="General" sourceLinked="1"/>
        <c:majorTickMark val="out"/>
        <c:minorTickMark val="none"/>
        <c:tickLblPos val="nextTo"/>
        <c:txPr>
          <a:bodyPr/>
          <a:lstStyle/>
          <a:p>
            <a:pPr>
              <a:defRPr sz="1200"/>
            </a:pPr>
            <a:endParaRPr lang="en-US"/>
          </a:p>
        </c:txPr>
        <c:crossAx val="2093630312"/>
        <c:crosses val="autoZero"/>
        <c:crossBetween val="midCat"/>
      </c:valAx>
    </c:plotArea>
    <c:plotVisOnly val="1"/>
    <c:dispBlanksAs val="gap"/>
    <c:showDLblsOverMax val="0"/>
  </c:chart>
  <c:txPr>
    <a:bodyPr/>
    <a:lstStyle/>
    <a:p>
      <a:pPr>
        <a:defRPr>
          <a:latin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4"/>
    </mc:Choice>
    <mc:Fallback>
      <c:style val="24"/>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prstClr val="black"/>
                </a:solidFill>
                <a:latin typeface="Arial"/>
                <a:ea typeface="+mn-ea"/>
                <a:cs typeface="Arial"/>
              </a:defRPr>
            </a:pPr>
            <a:r>
              <a:rPr lang="en-US" sz="1800" b="1" i="0" baseline="0" dirty="0" smtClean="0">
                <a:effectLst/>
                <a:latin typeface="Arial"/>
                <a:cs typeface="Arial"/>
              </a:rPr>
              <a:t>Buffelgrass Flowers vs. Spring </a:t>
            </a:r>
            <a:r>
              <a:rPr lang="en-US" sz="1800" b="1" i="0" baseline="0" dirty="0" err="1" smtClean="0">
                <a:effectLst/>
                <a:latin typeface="Arial"/>
                <a:cs typeface="Arial"/>
              </a:rPr>
              <a:t>Tmin</a:t>
            </a:r>
            <a:r>
              <a:rPr lang="en-US" sz="1800" b="1" i="0" baseline="0" dirty="0" smtClean="0">
                <a:effectLst/>
                <a:latin typeface="Arial"/>
                <a:cs typeface="Arial"/>
              </a:rPr>
              <a:t> </a:t>
            </a:r>
            <a:r>
              <a:rPr lang="en-US" sz="1800" b="1" i="0" baseline="0" dirty="0" smtClean="0">
                <a:effectLst/>
                <a:latin typeface="Arial"/>
                <a:cs typeface="Arial"/>
              </a:rPr>
              <a:t>in Spring: Site (2009-2014)</a:t>
            </a:r>
            <a:endParaRPr lang="en-US" dirty="0" smtClean="0">
              <a:effectLst/>
              <a:latin typeface="Arial"/>
              <a:cs typeface="Arial"/>
            </a:endParaRPr>
          </a:p>
        </c:rich>
      </c:tx>
      <c:layout/>
      <c:overlay val="0"/>
    </c:title>
    <c:autoTitleDeleted val="0"/>
    <c:plotArea>
      <c:layout/>
      <c:scatterChart>
        <c:scatterStyle val="lineMarker"/>
        <c:varyColors val="0"/>
        <c:ser>
          <c:idx val="0"/>
          <c:order val="0"/>
          <c:spPr>
            <a:ln w="47625">
              <a:noFill/>
            </a:ln>
          </c:spPr>
          <c:marker>
            <c:symbol val="triangle"/>
            <c:size val="8"/>
            <c:spPr>
              <a:solidFill>
                <a:schemeClr val="accent3">
                  <a:lumMod val="75000"/>
                </a:schemeClr>
              </a:solidFill>
              <a:ln>
                <a:noFill/>
              </a:ln>
            </c:spPr>
          </c:marker>
          <c:trendline>
            <c:trendlineType val="linear"/>
            <c:dispRSqr val="0"/>
            <c:dispEq val="0"/>
          </c:trendline>
          <c:xVal>
            <c:numRef>
              <c:f>BGFlowerHeadsSeason1Site!$S$2:$S$6</c:f>
              <c:numCache>
                <c:formatCode>General</c:formatCode>
                <c:ptCount val="5"/>
                <c:pt idx="0">
                  <c:v>9.42</c:v>
                </c:pt>
                <c:pt idx="1">
                  <c:v>10.04</c:v>
                </c:pt>
                <c:pt idx="2">
                  <c:v>11.1</c:v>
                </c:pt>
                <c:pt idx="3">
                  <c:v>10.57</c:v>
                </c:pt>
                <c:pt idx="4">
                  <c:v>11.44</c:v>
                </c:pt>
              </c:numCache>
            </c:numRef>
          </c:xVal>
          <c:yVal>
            <c:numRef>
              <c:f>BGFlowerHeadsSeason1Site!$AB$2:$AB$6</c:f>
              <c:numCache>
                <c:formatCode>General</c:formatCode>
                <c:ptCount val="5"/>
                <c:pt idx="0">
                  <c:v>114.0</c:v>
                </c:pt>
                <c:pt idx="1">
                  <c:v>93.25</c:v>
                </c:pt>
                <c:pt idx="2">
                  <c:v>33.63636363636363</c:v>
                </c:pt>
                <c:pt idx="3">
                  <c:v>67.0</c:v>
                </c:pt>
                <c:pt idx="4">
                  <c:v>21.0</c:v>
                </c:pt>
              </c:numCache>
            </c:numRef>
          </c:yVal>
          <c:smooth val="0"/>
        </c:ser>
        <c:dLbls>
          <c:showLegendKey val="0"/>
          <c:showVal val="0"/>
          <c:showCatName val="0"/>
          <c:showSerName val="0"/>
          <c:showPercent val="0"/>
          <c:showBubbleSize val="0"/>
        </c:dLbls>
        <c:axId val="-2138480776"/>
        <c:axId val="-2138489368"/>
      </c:scatterChart>
      <c:valAx>
        <c:axId val="-2138480776"/>
        <c:scaling>
          <c:orientation val="minMax"/>
          <c:max val="11.5"/>
          <c:min val="9.0"/>
        </c:scaling>
        <c:delete val="0"/>
        <c:axPos val="b"/>
        <c:title>
          <c:tx>
            <c:rich>
              <a:bodyPr/>
              <a:lstStyle/>
              <a:p>
                <a:pPr>
                  <a:defRPr sz="1400">
                    <a:latin typeface="Arial"/>
                    <a:cs typeface="Arial"/>
                  </a:defRPr>
                </a:pPr>
                <a:r>
                  <a:rPr lang="en-US" sz="1400" dirty="0">
                    <a:latin typeface="Arial"/>
                    <a:cs typeface="Arial"/>
                  </a:rPr>
                  <a:t>Spring </a:t>
                </a:r>
                <a:r>
                  <a:rPr lang="en-US" sz="1400" dirty="0" err="1">
                    <a:latin typeface="Arial"/>
                    <a:cs typeface="Arial"/>
                  </a:rPr>
                  <a:t>Tmin</a:t>
                </a:r>
                <a:r>
                  <a:rPr lang="en-US" sz="1400" dirty="0">
                    <a:latin typeface="Arial"/>
                    <a:cs typeface="Arial"/>
                  </a:rPr>
                  <a:t> </a:t>
                </a:r>
                <a:r>
                  <a:rPr lang="en-US" sz="1400" dirty="0" smtClean="0">
                    <a:latin typeface="Arial"/>
                    <a:cs typeface="Arial"/>
                  </a:rPr>
                  <a:t>(</a:t>
                </a:r>
                <a:r>
                  <a:rPr lang="en-US" sz="1400" b="1" i="0" u="none" strike="noStrike" baseline="0" dirty="0" smtClean="0">
                    <a:effectLst/>
                  </a:rPr>
                  <a:t>°C</a:t>
                </a:r>
                <a:r>
                  <a:rPr lang="en-US" sz="1400" dirty="0" smtClean="0">
                    <a:latin typeface="Arial"/>
                    <a:cs typeface="Arial"/>
                  </a:rPr>
                  <a:t>)</a:t>
                </a:r>
                <a:endParaRPr lang="en-US" sz="1400" dirty="0">
                  <a:latin typeface="Arial"/>
                  <a:cs typeface="Arial"/>
                </a:endParaRPr>
              </a:p>
            </c:rich>
          </c:tx>
          <c:layout/>
          <c:overlay val="0"/>
        </c:title>
        <c:numFmt formatCode="General" sourceLinked="1"/>
        <c:majorTickMark val="out"/>
        <c:minorTickMark val="none"/>
        <c:tickLblPos val="nextTo"/>
        <c:txPr>
          <a:bodyPr/>
          <a:lstStyle/>
          <a:p>
            <a:pPr>
              <a:defRPr sz="1200"/>
            </a:pPr>
            <a:endParaRPr lang="en-US"/>
          </a:p>
        </c:txPr>
        <c:crossAx val="-2138489368"/>
        <c:crosses val="autoZero"/>
        <c:crossBetween val="midCat"/>
      </c:valAx>
      <c:valAx>
        <c:axId val="-2138489368"/>
        <c:scaling>
          <c:orientation val="minMax"/>
          <c:max val="120.0"/>
          <c:min val="0.0"/>
        </c:scaling>
        <c:delete val="0"/>
        <c:axPos val="l"/>
        <c:title>
          <c:tx>
            <c:rich>
              <a:bodyPr rot="-5400000" vert="horz"/>
              <a:lstStyle/>
              <a:p>
                <a:pPr>
                  <a:defRPr sz="1400">
                    <a:latin typeface="Arial"/>
                    <a:cs typeface="Arial"/>
                  </a:defRPr>
                </a:pPr>
                <a:r>
                  <a:rPr lang="en-US" sz="1400">
                    <a:latin typeface="Arial"/>
                    <a:cs typeface="Arial"/>
                  </a:rPr>
                  <a:t>Minimum onset date (DOY)</a:t>
                </a:r>
              </a:p>
            </c:rich>
          </c:tx>
          <c:layout/>
          <c:overlay val="0"/>
        </c:title>
        <c:numFmt formatCode="General" sourceLinked="1"/>
        <c:majorTickMark val="out"/>
        <c:minorTickMark val="none"/>
        <c:tickLblPos val="nextTo"/>
        <c:txPr>
          <a:bodyPr/>
          <a:lstStyle/>
          <a:p>
            <a:pPr>
              <a:defRPr sz="1200"/>
            </a:pPr>
            <a:endParaRPr lang="en-US"/>
          </a:p>
        </c:txPr>
        <c:crossAx val="-2138480776"/>
        <c:crosses val="autoZero"/>
        <c:crossBetween val="midCat"/>
      </c:valAx>
    </c:plotArea>
    <c:plotVisOnly val="1"/>
    <c:dispBlanksAs val="gap"/>
    <c:showDLblsOverMax val="0"/>
  </c:chart>
  <c:txPr>
    <a:bodyPr/>
    <a:lstStyle/>
    <a:p>
      <a:pPr>
        <a:defRPr>
          <a:latin typeface="Times New Roman"/>
          <a:cs typeface="Times New Roman"/>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sz="2000"/>
            </a:pPr>
            <a:r>
              <a:rPr lang="en-US" sz="2000" dirty="0"/>
              <a:t>Precipitation Prior </a:t>
            </a:r>
            <a:r>
              <a:rPr lang="en-US" sz="2000" dirty="0" smtClean="0"/>
              <a:t>to</a:t>
            </a:r>
            <a:r>
              <a:rPr lang="en-US" sz="2000" baseline="0" dirty="0" smtClean="0"/>
              <a:t> </a:t>
            </a:r>
            <a:r>
              <a:rPr lang="en-US" sz="2000" dirty="0" smtClean="0"/>
              <a:t>Flowering Onset (2009-2014)</a:t>
            </a:r>
            <a:endParaRPr lang="en-US" sz="2000" dirty="0"/>
          </a:p>
        </c:rich>
      </c:tx>
      <c:layout>
        <c:manualLayout>
          <c:xMode val="edge"/>
          <c:yMode val="edge"/>
          <c:x val="0.10386844841139"/>
          <c:y val="0.0507729126511006"/>
        </c:manualLayout>
      </c:layout>
      <c:overlay val="0"/>
    </c:title>
    <c:autoTitleDeleted val="0"/>
    <c:plotArea>
      <c:layout>
        <c:manualLayout>
          <c:layoutTarget val="inner"/>
          <c:xMode val="edge"/>
          <c:yMode val="edge"/>
          <c:x val="0.127907937311716"/>
          <c:y val="0.249548615813463"/>
          <c:w val="0.596850244178761"/>
          <c:h val="0.510422439628458"/>
        </c:manualLayout>
      </c:layout>
      <c:barChart>
        <c:barDir val="col"/>
        <c:grouping val="clustered"/>
        <c:varyColors val="0"/>
        <c:ser>
          <c:idx val="0"/>
          <c:order val="0"/>
          <c:tx>
            <c:strRef>
              <c:f>Sheet1!$B$1</c:f>
              <c:strCache>
                <c:ptCount val="1"/>
                <c:pt idx="0">
                  <c:v>Annual Average Precip</c:v>
                </c:pt>
              </c:strCache>
            </c:strRef>
          </c:tx>
          <c:invertIfNegative val="0"/>
          <c:errBars>
            <c:errBarType val="both"/>
            <c:errValType val="cust"/>
            <c:noEndCap val="0"/>
            <c:plus>
              <c:numRef>
                <c:f>Sheet1!$F$2:$F$5</c:f>
                <c:numCache>
                  <c:formatCode>General</c:formatCode>
                  <c:ptCount val="4"/>
                  <c:pt idx="0">
                    <c:v>1.62873030376759</c:v>
                  </c:pt>
                  <c:pt idx="1">
                    <c:v>1.49951253249999</c:v>
                  </c:pt>
                  <c:pt idx="2">
                    <c:v>1.036590254</c:v>
                  </c:pt>
                  <c:pt idx="3">
                    <c:v>0.997685364</c:v>
                  </c:pt>
                </c:numCache>
              </c:numRef>
            </c:plus>
            <c:minus>
              <c:numRef>
                <c:f>Sheet1!$F$2:$F$5</c:f>
                <c:numCache>
                  <c:formatCode>General</c:formatCode>
                  <c:ptCount val="4"/>
                  <c:pt idx="0">
                    <c:v>1.62873030376759</c:v>
                  </c:pt>
                  <c:pt idx="1">
                    <c:v>1.49951253249999</c:v>
                  </c:pt>
                  <c:pt idx="2">
                    <c:v>1.036590254</c:v>
                  </c:pt>
                  <c:pt idx="3">
                    <c:v>0.997685364</c:v>
                  </c:pt>
                </c:numCache>
              </c:numRef>
            </c:minus>
          </c:errBars>
          <c:cat>
            <c:strRef>
              <c:f>Sheet1!$A$2:$A$5</c:f>
              <c:strCache>
                <c:ptCount val="4"/>
                <c:pt idx="0">
                  <c:v>Saguaros Spring</c:v>
                </c:pt>
                <c:pt idx="1">
                  <c:v>Saguaros Fall</c:v>
                </c:pt>
                <c:pt idx="2">
                  <c:v>BG Spring</c:v>
                </c:pt>
                <c:pt idx="3">
                  <c:v>BG Fall</c:v>
                </c:pt>
              </c:strCache>
            </c:strRef>
          </c:cat>
          <c:val>
            <c:numRef>
              <c:f>Sheet1!$B$2:$B$5</c:f>
              <c:numCache>
                <c:formatCode>General</c:formatCode>
                <c:ptCount val="4"/>
                <c:pt idx="0">
                  <c:v>22.5626975751282</c:v>
                </c:pt>
                <c:pt idx="1">
                  <c:v>19.66084081220122</c:v>
                </c:pt>
                <c:pt idx="2">
                  <c:v>22.36612702273142</c:v>
                </c:pt>
                <c:pt idx="3">
                  <c:v>21.95205479388126</c:v>
                </c:pt>
              </c:numCache>
            </c:numRef>
          </c:val>
        </c:ser>
        <c:ser>
          <c:idx val="1"/>
          <c:order val="1"/>
          <c:tx>
            <c:strRef>
              <c:f>Sheet1!$C$1</c:f>
              <c:strCache>
                <c:ptCount val="1"/>
                <c:pt idx="0">
                  <c:v>Average Precip 30 days before onset</c:v>
                </c:pt>
              </c:strCache>
            </c:strRef>
          </c:tx>
          <c:invertIfNegative val="0"/>
          <c:errBars>
            <c:errBarType val="both"/>
            <c:errValType val="cust"/>
            <c:noEndCap val="0"/>
            <c:plus>
              <c:numRef>
                <c:f>Sheet1!$G$2:$G$5</c:f>
                <c:numCache>
                  <c:formatCode>General</c:formatCode>
                  <c:ptCount val="4"/>
                  <c:pt idx="0">
                    <c:v>4.52713367057513</c:v>
                  </c:pt>
                  <c:pt idx="1">
                    <c:v>10.38433241</c:v>
                  </c:pt>
                  <c:pt idx="2">
                    <c:v>6.35897421</c:v>
                  </c:pt>
                  <c:pt idx="3">
                    <c:v>7.711084715</c:v>
                  </c:pt>
                </c:numCache>
              </c:numRef>
            </c:plus>
            <c:minus>
              <c:numRef>
                <c:f>Sheet1!$G$2:$G$5</c:f>
                <c:numCache>
                  <c:formatCode>General</c:formatCode>
                  <c:ptCount val="4"/>
                  <c:pt idx="0">
                    <c:v>4.52713367057513</c:v>
                  </c:pt>
                  <c:pt idx="1">
                    <c:v>10.38433241</c:v>
                  </c:pt>
                  <c:pt idx="2">
                    <c:v>6.35897421</c:v>
                  </c:pt>
                  <c:pt idx="3">
                    <c:v>7.711084715</c:v>
                  </c:pt>
                </c:numCache>
              </c:numRef>
            </c:minus>
          </c:errBars>
          <c:cat>
            <c:strRef>
              <c:f>Sheet1!$A$2:$A$5</c:f>
              <c:strCache>
                <c:ptCount val="4"/>
                <c:pt idx="0">
                  <c:v>Saguaros Spring</c:v>
                </c:pt>
                <c:pt idx="1">
                  <c:v>Saguaros Fall</c:v>
                </c:pt>
                <c:pt idx="2">
                  <c:v>BG Spring</c:v>
                </c:pt>
                <c:pt idx="3">
                  <c:v>BG Fall</c:v>
                </c:pt>
              </c:strCache>
            </c:strRef>
          </c:cat>
          <c:val>
            <c:numRef>
              <c:f>Sheet1!$C$2:$C$5</c:f>
              <c:numCache>
                <c:formatCode>General</c:formatCode>
                <c:ptCount val="4"/>
                <c:pt idx="0">
                  <c:v>7.384615384615385</c:v>
                </c:pt>
                <c:pt idx="1">
                  <c:v>19.13793103448276</c:v>
                </c:pt>
                <c:pt idx="2">
                  <c:v>19.39393939393939</c:v>
                </c:pt>
                <c:pt idx="3">
                  <c:v>37.375</c:v>
                </c:pt>
              </c:numCache>
            </c:numRef>
          </c:val>
        </c:ser>
        <c:dLbls>
          <c:showLegendKey val="0"/>
          <c:showVal val="0"/>
          <c:showCatName val="0"/>
          <c:showSerName val="0"/>
          <c:showPercent val="0"/>
          <c:showBubbleSize val="0"/>
        </c:dLbls>
        <c:gapWidth val="150"/>
        <c:axId val="-2138562152"/>
        <c:axId val="-2138566568"/>
      </c:barChart>
      <c:catAx>
        <c:axId val="-2138562152"/>
        <c:scaling>
          <c:orientation val="minMax"/>
        </c:scaling>
        <c:delete val="0"/>
        <c:axPos val="b"/>
        <c:title>
          <c:tx>
            <c:rich>
              <a:bodyPr/>
              <a:lstStyle/>
              <a:p>
                <a:pPr>
                  <a:defRPr sz="1600"/>
                </a:pPr>
                <a:r>
                  <a:rPr lang="en-US" sz="1600"/>
                  <a:t>Species and Season</a:t>
                </a:r>
              </a:p>
            </c:rich>
          </c:tx>
          <c:layout>
            <c:manualLayout>
              <c:xMode val="edge"/>
              <c:yMode val="edge"/>
              <c:x val="0.30175926160712"/>
              <c:y val="0.899723497514076"/>
            </c:manualLayout>
          </c:layout>
          <c:overlay val="0"/>
        </c:title>
        <c:majorTickMark val="out"/>
        <c:minorTickMark val="none"/>
        <c:tickLblPos val="nextTo"/>
        <c:txPr>
          <a:bodyPr/>
          <a:lstStyle/>
          <a:p>
            <a:pPr>
              <a:defRPr sz="1200"/>
            </a:pPr>
            <a:endParaRPr lang="en-US"/>
          </a:p>
        </c:txPr>
        <c:crossAx val="-2138566568"/>
        <c:crosses val="autoZero"/>
        <c:auto val="1"/>
        <c:lblAlgn val="ctr"/>
        <c:lblOffset val="100"/>
        <c:noMultiLvlLbl val="0"/>
      </c:catAx>
      <c:valAx>
        <c:axId val="-2138566568"/>
        <c:scaling>
          <c:orientation val="minMax"/>
        </c:scaling>
        <c:delete val="0"/>
        <c:axPos val="l"/>
        <c:title>
          <c:tx>
            <c:rich>
              <a:bodyPr rot="-5400000" vert="horz"/>
              <a:lstStyle/>
              <a:p>
                <a:pPr>
                  <a:defRPr sz="1600"/>
                </a:pPr>
                <a:r>
                  <a:rPr lang="en-US" sz="1600"/>
                  <a:t>Precipitation (mm)</a:t>
                </a:r>
              </a:p>
            </c:rich>
          </c:tx>
          <c:layout/>
          <c:overlay val="0"/>
        </c:title>
        <c:numFmt formatCode="General" sourceLinked="1"/>
        <c:majorTickMark val="out"/>
        <c:minorTickMark val="none"/>
        <c:tickLblPos val="nextTo"/>
        <c:crossAx val="-2138562152"/>
        <c:crosses val="autoZero"/>
        <c:crossBetween val="between"/>
      </c:valAx>
    </c:plotArea>
    <c:legend>
      <c:legendPos val="r"/>
      <c:layout>
        <c:manualLayout>
          <c:xMode val="edge"/>
          <c:yMode val="edge"/>
          <c:x val="0.736680134405603"/>
          <c:y val="0.404445228470611"/>
          <c:w val="0.253101048810004"/>
          <c:h val="0.219161077565119"/>
        </c:manualLayout>
      </c:layout>
      <c:overlay val="0"/>
      <c:txPr>
        <a:bodyPr/>
        <a:lstStyle/>
        <a:p>
          <a:pPr>
            <a:defRPr sz="1400"/>
          </a:pPr>
          <a:endParaRPr lang="en-US"/>
        </a:p>
      </c:txPr>
    </c:legend>
    <c:plotVisOnly val="1"/>
    <c:dispBlanksAs val="gap"/>
    <c:showDLblsOverMax val="0"/>
  </c:chart>
  <c:txPr>
    <a:bodyPr/>
    <a:lstStyle/>
    <a:p>
      <a:pPr>
        <a:defRPr sz="1800">
          <a:latin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bubbleChart>
        <c:varyColors val="0"/>
        <c:ser>
          <c:idx val="0"/>
          <c:order val="0"/>
          <c:invertIfNegative val="0"/>
          <c:xVal>
            <c:numRef>
              <c:f>Graphs!$A$2:$A$70</c:f>
              <c:numCache>
                <c:formatCode>General</c:formatCode>
                <c:ptCount val="69"/>
                <c:pt idx="0">
                  <c:v>115.0</c:v>
                </c:pt>
                <c:pt idx="1">
                  <c:v>122.0</c:v>
                </c:pt>
                <c:pt idx="2">
                  <c:v>122.0</c:v>
                </c:pt>
                <c:pt idx="3">
                  <c:v>122.0</c:v>
                </c:pt>
                <c:pt idx="4">
                  <c:v>122.0</c:v>
                </c:pt>
                <c:pt idx="5">
                  <c:v>125.0</c:v>
                </c:pt>
                <c:pt idx="6">
                  <c:v>132.0</c:v>
                </c:pt>
                <c:pt idx="7">
                  <c:v>132.0</c:v>
                </c:pt>
                <c:pt idx="8">
                  <c:v>135.0</c:v>
                </c:pt>
                <c:pt idx="9">
                  <c:v>205.0</c:v>
                </c:pt>
                <c:pt idx="10">
                  <c:v>283.0</c:v>
                </c:pt>
                <c:pt idx="11">
                  <c:v>150.0</c:v>
                </c:pt>
                <c:pt idx="12">
                  <c:v>150.0</c:v>
                </c:pt>
                <c:pt idx="13">
                  <c:v>263.0</c:v>
                </c:pt>
                <c:pt idx="14">
                  <c:v>263.0</c:v>
                </c:pt>
                <c:pt idx="15">
                  <c:v>82.0</c:v>
                </c:pt>
                <c:pt idx="16">
                  <c:v>85.0</c:v>
                </c:pt>
                <c:pt idx="17">
                  <c:v>87.0</c:v>
                </c:pt>
                <c:pt idx="18">
                  <c:v>87.0</c:v>
                </c:pt>
                <c:pt idx="19">
                  <c:v>87.0</c:v>
                </c:pt>
                <c:pt idx="20">
                  <c:v>89.0</c:v>
                </c:pt>
                <c:pt idx="21">
                  <c:v>99.0</c:v>
                </c:pt>
                <c:pt idx="22">
                  <c:v>120.0</c:v>
                </c:pt>
                <c:pt idx="23">
                  <c:v>141.0</c:v>
                </c:pt>
                <c:pt idx="24">
                  <c:v>274.0</c:v>
                </c:pt>
                <c:pt idx="25">
                  <c:v>83.0</c:v>
                </c:pt>
                <c:pt idx="26">
                  <c:v>101.0</c:v>
                </c:pt>
                <c:pt idx="27">
                  <c:v>104.0</c:v>
                </c:pt>
                <c:pt idx="28">
                  <c:v>120.0</c:v>
                </c:pt>
                <c:pt idx="29">
                  <c:v>125.0</c:v>
                </c:pt>
                <c:pt idx="30">
                  <c:v>131.0</c:v>
                </c:pt>
                <c:pt idx="31">
                  <c:v>162.0</c:v>
                </c:pt>
                <c:pt idx="32">
                  <c:v>244.0</c:v>
                </c:pt>
                <c:pt idx="33">
                  <c:v>283.0</c:v>
                </c:pt>
                <c:pt idx="34">
                  <c:v>287.0</c:v>
                </c:pt>
                <c:pt idx="35">
                  <c:v>297.0</c:v>
                </c:pt>
                <c:pt idx="36">
                  <c:v>298.0</c:v>
                </c:pt>
                <c:pt idx="37">
                  <c:v>303.0</c:v>
                </c:pt>
                <c:pt idx="38">
                  <c:v>305.0</c:v>
                </c:pt>
                <c:pt idx="39">
                  <c:v>307.0</c:v>
                </c:pt>
                <c:pt idx="40">
                  <c:v>308.0</c:v>
                </c:pt>
                <c:pt idx="41">
                  <c:v>311.0</c:v>
                </c:pt>
                <c:pt idx="42">
                  <c:v>312.0</c:v>
                </c:pt>
                <c:pt idx="43">
                  <c:v>322.0</c:v>
                </c:pt>
                <c:pt idx="44">
                  <c:v>331.0</c:v>
                </c:pt>
                <c:pt idx="45">
                  <c:v>75.0</c:v>
                </c:pt>
                <c:pt idx="46">
                  <c:v>82.0</c:v>
                </c:pt>
                <c:pt idx="47">
                  <c:v>102.0</c:v>
                </c:pt>
                <c:pt idx="48">
                  <c:v>110.0</c:v>
                </c:pt>
                <c:pt idx="49">
                  <c:v>128.0</c:v>
                </c:pt>
                <c:pt idx="50">
                  <c:v>146.0</c:v>
                </c:pt>
                <c:pt idx="51">
                  <c:v>178.0</c:v>
                </c:pt>
                <c:pt idx="52">
                  <c:v>178.0</c:v>
                </c:pt>
                <c:pt idx="53">
                  <c:v>178.0</c:v>
                </c:pt>
                <c:pt idx="54">
                  <c:v>178.0</c:v>
                </c:pt>
                <c:pt idx="55">
                  <c:v>179.0</c:v>
                </c:pt>
                <c:pt idx="56">
                  <c:v>180.0</c:v>
                </c:pt>
                <c:pt idx="57">
                  <c:v>262.0</c:v>
                </c:pt>
                <c:pt idx="58">
                  <c:v>283.0</c:v>
                </c:pt>
                <c:pt idx="59">
                  <c:v>284.0</c:v>
                </c:pt>
                <c:pt idx="60">
                  <c:v>295.0</c:v>
                </c:pt>
                <c:pt idx="61">
                  <c:v>301.0</c:v>
                </c:pt>
                <c:pt idx="62">
                  <c:v>301.0</c:v>
                </c:pt>
                <c:pt idx="63">
                  <c:v>308.0</c:v>
                </c:pt>
                <c:pt idx="64">
                  <c:v>310.0</c:v>
                </c:pt>
                <c:pt idx="65">
                  <c:v>315.0</c:v>
                </c:pt>
                <c:pt idx="66">
                  <c:v>322.0</c:v>
                </c:pt>
                <c:pt idx="67">
                  <c:v>322.0</c:v>
                </c:pt>
                <c:pt idx="68">
                  <c:v>331.0</c:v>
                </c:pt>
              </c:numCache>
            </c:numRef>
          </c:xVal>
          <c:yVal>
            <c:numRef>
              <c:f>Graphs!$B$2:$B$70</c:f>
              <c:numCache>
                <c:formatCode>General</c:formatCode>
                <c:ptCount val="69"/>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pt idx="24">
                  <c:v>1.0</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pt idx="61">
                  <c:v>1.0</c:v>
                </c:pt>
                <c:pt idx="62">
                  <c:v>1.0</c:v>
                </c:pt>
                <c:pt idx="63">
                  <c:v>1.0</c:v>
                </c:pt>
                <c:pt idx="64">
                  <c:v>1.0</c:v>
                </c:pt>
                <c:pt idx="65">
                  <c:v>1.0</c:v>
                </c:pt>
                <c:pt idx="66">
                  <c:v>1.0</c:v>
                </c:pt>
                <c:pt idx="67">
                  <c:v>1.0</c:v>
                </c:pt>
                <c:pt idx="68">
                  <c:v>1.0</c:v>
                </c:pt>
              </c:numCache>
            </c:numRef>
          </c:yVal>
          <c:bubbleSize>
            <c:numLit>
              <c:formatCode>General</c:formatCode>
              <c:ptCount val="69"/>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pt idx="24">
                <c:v>1.0</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pt idx="61">
                <c:v>1.0</c:v>
              </c:pt>
              <c:pt idx="62">
                <c:v>1.0</c:v>
              </c:pt>
              <c:pt idx="63">
                <c:v>1.0</c:v>
              </c:pt>
              <c:pt idx="64">
                <c:v>1.0</c:v>
              </c:pt>
              <c:pt idx="65">
                <c:v>1.0</c:v>
              </c:pt>
              <c:pt idx="66">
                <c:v>1.0</c:v>
              </c:pt>
              <c:pt idx="67">
                <c:v>1.0</c:v>
              </c:pt>
              <c:pt idx="68">
                <c:v>1.0</c:v>
              </c:pt>
            </c:numLit>
          </c:bubbleSize>
          <c:bubble3D val="0"/>
        </c:ser>
        <c:dLbls>
          <c:showLegendKey val="0"/>
          <c:showVal val="0"/>
          <c:showCatName val="0"/>
          <c:showSerName val="0"/>
          <c:showPercent val="0"/>
          <c:showBubbleSize val="0"/>
        </c:dLbls>
        <c:bubbleScale val="21"/>
        <c:showNegBubbles val="0"/>
        <c:axId val="-2136836968"/>
        <c:axId val="-2138625576"/>
      </c:bubbleChart>
      <c:valAx>
        <c:axId val="-2136836968"/>
        <c:scaling>
          <c:orientation val="minMax"/>
          <c:min val="0.0"/>
        </c:scaling>
        <c:delete val="0"/>
        <c:axPos val="b"/>
        <c:title>
          <c:tx>
            <c:rich>
              <a:bodyPr/>
              <a:lstStyle/>
              <a:p>
                <a:pPr>
                  <a:defRPr sz="1400"/>
                </a:pPr>
                <a:r>
                  <a:rPr lang="en-US" sz="1400"/>
                  <a:t>FFB Onset in Saguaros (Day of Year)</a:t>
                </a:r>
              </a:p>
            </c:rich>
          </c:tx>
          <c:layout/>
          <c:overlay val="0"/>
        </c:title>
        <c:numFmt formatCode="General" sourceLinked="1"/>
        <c:majorTickMark val="out"/>
        <c:minorTickMark val="none"/>
        <c:tickLblPos val="nextTo"/>
        <c:crossAx val="-2138625576"/>
        <c:crosses val="autoZero"/>
        <c:crossBetween val="midCat"/>
        <c:majorUnit val="50.0"/>
        <c:minorUnit val="1.0"/>
      </c:valAx>
      <c:valAx>
        <c:axId val="-2138625576"/>
        <c:scaling>
          <c:orientation val="minMax"/>
          <c:max val="2.0"/>
        </c:scaling>
        <c:delete val="1"/>
        <c:axPos val="l"/>
        <c:majorGridlines/>
        <c:numFmt formatCode="General" sourceLinked="1"/>
        <c:majorTickMark val="out"/>
        <c:minorTickMark val="none"/>
        <c:tickLblPos val="nextTo"/>
        <c:crossAx val="-2136836968"/>
        <c:crosses val="autoZero"/>
        <c:crossBetween val="midCat"/>
        <c:majorUnit val="1.0"/>
      </c:valAx>
    </c:plotArea>
    <c:plotVisOnly val="1"/>
    <c:dispBlanksAs val="gap"/>
    <c:showDLblsOverMax val="0"/>
  </c:chart>
  <c:txPr>
    <a:bodyPr/>
    <a:lstStyle/>
    <a:p>
      <a:pPr>
        <a:defRPr>
          <a:latin typeface="Arial"/>
          <a:cs typeface="Arial"/>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hart>
    <c:title>
      <c:tx>
        <c:rich>
          <a:bodyPr/>
          <a:lstStyle/>
          <a:p>
            <a:pPr>
              <a:defRPr/>
            </a:pPr>
            <a:r>
              <a:rPr lang="en-US"/>
              <a:t>Buffelgrass Site 16547 Activity: Flower Heads and Precipitation</a:t>
            </a:r>
          </a:p>
        </c:rich>
      </c:tx>
      <c:layout/>
      <c:overlay val="0"/>
    </c:title>
    <c:autoTitleDeleted val="0"/>
    <c:plotArea>
      <c:layout/>
      <c:barChart>
        <c:barDir val="col"/>
        <c:grouping val="stacked"/>
        <c:varyColors val="0"/>
        <c:ser>
          <c:idx val="0"/>
          <c:order val="0"/>
          <c:tx>
            <c:v>Yes</c:v>
          </c:tx>
          <c:invertIfNegative val="0"/>
          <c:cat>
            <c:numRef>
              <c:f>RainBMN!$G$3:$G$26</c:f>
              <c:numCache>
                <c:formatCode>m/d/yy</c:formatCode>
                <c:ptCount val="24"/>
                <c:pt idx="0">
                  <c:v>41655.0</c:v>
                </c:pt>
                <c:pt idx="1">
                  <c:v>41671.0</c:v>
                </c:pt>
                <c:pt idx="2">
                  <c:v>41686.0</c:v>
                </c:pt>
                <c:pt idx="3">
                  <c:v>41699.0</c:v>
                </c:pt>
                <c:pt idx="4">
                  <c:v>41714.0</c:v>
                </c:pt>
                <c:pt idx="5">
                  <c:v>41730.0</c:v>
                </c:pt>
                <c:pt idx="6">
                  <c:v>41745.0</c:v>
                </c:pt>
                <c:pt idx="7">
                  <c:v>41760.0</c:v>
                </c:pt>
                <c:pt idx="8">
                  <c:v>41775.0</c:v>
                </c:pt>
                <c:pt idx="9">
                  <c:v>41791.0</c:v>
                </c:pt>
                <c:pt idx="10">
                  <c:v>41806.0</c:v>
                </c:pt>
                <c:pt idx="11">
                  <c:v>41821.0</c:v>
                </c:pt>
                <c:pt idx="12">
                  <c:v>41836.0</c:v>
                </c:pt>
                <c:pt idx="13">
                  <c:v>41852.0</c:v>
                </c:pt>
                <c:pt idx="14">
                  <c:v>41867.0</c:v>
                </c:pt>
                <c:pt idx="15">
                  <c:v>41883.0</c:v>
                </c:pt>
                <c:pt idx="16">
                  <c:v>41898.0</c:v>
                </c:pt>
                <c:pt idx="17">
                  <c:v>41913.0</c:v>
                </c:pt>
                <c:pt idx="18">
                  <c:v>41928.0</c:v>
                </c:pt>
                <c:pt idx="19">
                  <c:v>41944.0</c:v>
                </c:pt>
                <c:pt idx="20">
                  <c:v>41959.0</c:v>
                </c:pt>
                <c:pt idx="21">
                  <c:v>41974.0</c:v>
                </c:pt>
                <c:pt idx="22">
                  <c:v>41989.0</c:v>
                </c:pt>
                <c:pt idx="23">
                  <c:v>42005.0</c:v>
                </c:pt>
              </c:numCache>
            </c:numRef>
          </c:cat>
          <c:val>
            <c:numRef>
              <c:f>RainBMN!$H$3:$H$26</c:f>
              <c:numCache>
                <c:formatCode>General</c:formatCode>
                <c:ptCount val="24"/>
                <c:pt idx="0">
                  <c:v>0.0</c:v>
                </c:pt>
                <c:pt idx="1">
                  <c:v>4.0</c:v>
                </c:pt>
                <c:pt idx="2">
                  <c:v>4.0</c:v>
                </c:pt>
                <c:pt idx="3">
                  <c:v>4.0</c:v>
                </c:pt>
                <c:pt idx="4">
                  <c:v>4.0</c:v>
                </c:pt>
                <c:pt idx="5">
                  <c:v>2.0</c:v>
                </c:pt>
                <c:pt idx="6">
                  <c:v>0.0</c:v>
                </c:pt>
                <c:pt idx="7">
                  <c:v>0.0</c:v>
                </c:pt>
                <c:pt idx="8">
                  <c:v>0.0</c:v>
                </c:pt>
                <c:pt idx="9">
                  <c:v>0.0</c:v>
                </c:pt>
                <c:pt idx="10">
                  <c:v>0.0</c:v>
                </c:pt>
                <c:pt idx="11">
                  <c:v>0.0</c:v>
                </c:pt>
                <c:pt idx="12">
                  <c:v>0.0</c:v>
                </c:pt>
                <c:pt idx="13">
                  <c:v>6.0</c:v>
                </c:pt>
                <c:pt idx="14">
                  <c:v>6.0</c:v>
                </c:pt>
                <c:pt idx="15">
                  <c:v>8.0</c:v>
                </c:pt>
                <c:pt idx="16">
                  <c:v>18.0</c:v>
                </c:pt>
                <c:pt idx="17">
                  <c:v>10.0</c:v>
                </c:pt>
                <c:pt idx="18">
                  <c:v>11.0</c:v>
                </c:pt>
                <c:pt idx="19">
                  <c:v>12.0</c:v>
                </c:pt>
                <c:pt idx="20">
                  <c:v>8.0</c:v>
                </c:pt>
                <c:pt idx="21">
                  <c:v>0.0</c:v>
                </c:pt>
                <c:pt idx="22">
                  <c:v>5.0</c:v>
                </c:pt>
                <c:pt idx="23">
                  <c:v>18.0</c:v>
                </c:pt>
              </c:numCache>
            </c:numRef>
          </c:val>
        </c:ser>
        <c:ser>
          <c:idx val="1"/>
          <c:order val="1"/>
          <c:tx>
            <c:v>No</c:v>
          </c:tx>
          <c:spPr>
            <a:solidFill>
              <a:schemeClr val="bg1">
                <a:lumMod val="95000"/>
              </a:schemeClr>
            </a:solidFill>
          </c:spPr>
          <c:invertIfNegative val="0"/>
          <c:cat>
            <c:numRef>
              <c:f>RainBMN!$G$3:$G$26</c:f>
              <c:numCache>
                <c:formatCode>m/d/yy</c:formatCode>
                <c:ptCount val="24"/>
                <c:pt idx="0">
                  <c:v>41655.0</c:v>
                </c:pt>
                <c:pt idx="1">
                  <c:v>41671.0</c:v>
                </c:pt>
                <c:pt idx="2">
                  <c:v>41686.0</c:v>
                </c:pt>
                <c:pt idx="3">
                  <c:v>41699.0</c:v>
                </c:pt>
                <c:pt idx="4">
                  <c:v>41714.0</c:v>
                </c:pt>
                <c:pt idx="5">
                  <c:v>41730.0</c:v>
                </c:pt>
                <c:pt idx="6">
                  <c:v>41745.0</c:v>
                </c:pt>
                <c:pt idx="7">
                  <c:v>41760.0</c:v>
                </c:pt>
                <c:pt idx="8">
                  <c:v>41775.0</c:v>
                </c:pt>
                <c:pt idx="9">
                  <c:v>41791.0</c:v>
                </c:pt>
                <c:pt idx="10">
                  <c:v>41806.0</c:v>
                </c:pt>
                <c:pt idx="11">
                  <c:v>41821.0</c:v>
                </c:pt>
                <c:pt idx="12">
                  <c:v>41836.0</c:v>
                </c:pt>
                <c:pt idx="13">
                  <c:v>41852.0</c:v>
                </c:pt>
                <c:pt idx="14">
                  <c:v>41867.0</c:v>
                </c:pt>
                <c:pt idx="15">
                  <c:v>41883.0</c:v>
                </c:pt>
                <c:pt idx="16">
                  <c:v>41898.0</c:v>
                </c:pt>
                <c:pt idx="17">
                  <c:v>41913.0</c:v>
                </c:pt>
                <c:pt idx="18">
                  <c:v>41928.0</c:v>
                </c:pt>
                <c:pt idx="19">
                  <c:v>41944.0</c:v>
                </c:pt>
                <c:pt idx="20">
                  <c:v>41959.0</c:v>
                </c:pt>
                <c:pt idx="21">
                  <c:v>41974.0</c:v>
                </c:pt>
                <c:pt idx="22">
                  <c:v>41989.0</c:v>
                </c:pt>
                <c:pt idx="23">
                  <c:v>42005.0</c:v>
                </c:pt>
              </c:numCache>
            </c:numRef>
          </c:cat>
          <c:val>
            <c:numRef>
              <c:f>RainBMN!$J$3:$J$26</c:f>
              <c:numCache>
                <c:formatCode>General</c:formatCode>
                <c:ptCount val="24"/>
                <c:pt idx="0">
                  <c:v>14.0</c:v>
                </c:pt>
                <c:pt idx="1">
                  <c:v>10.0</c:v>
                </c:pt>
                <c:pt idx="2">
                  <c:v>10.0</c:v>
                </c:pt>
                <c:pt idx="3">
                  <c:v>10.0</c:v>
                </c:pt>
                <c:pt idx="4">
                  <c:v>10.0</c:v>
                </c:pt>
                <c:pt idx="5">
                  <c:v>12.0</c:v>
                </c:pt>
                <c:pt idx="6">
                  <c:v>14.0</c:v>
                </c:pt>
                <c:pt idx="7">
                  <c:v>14.0</c:v>
                </c:pt>
                <c:pt idx="8">
                  <c:v>14.0</c:v>
                </c:pt>
                <c:pt idx="9">
                  <c:v>14.0</c:v>
                </c:pt>
                <c:pt idx="10">
                  <c:v>21.0</c:v>
                </c:pt>
                <c:pt idx="11">
                  <c:v>15.0</c:v>
                </c:pt>
                <c:pt idx="12">
                  <c:v>14.0</c:v>
                </c:pt>
                <c:pt idx="13">
                  <c:v>8.0</c:v>
                </c:pt>
                <c:pt idx="14">
                  <c:v>12.0</c:v>
                </c:pt>
                <c:pt idx="15">
                  <c:v>9.0</c:v>
                </c:pt>
                <c:pt idx="16">
                  <c:v>3.0</c:v>
                </c:pt>
                <c:pt idx="17">
                  <c:v>2.0</c:v>
                </c:pt>
                <c:pt idx="18">
                  <c:v>1.0</c:v>
                </c:pt>
                <c:pt idx="19">
                  <c:v>0.0</c:v>
                </c:pt>
                <c:pt idx="20">
                  <c:v>4.0</c:v>
                </c:pt>
                <c:pt idx="21">
                  <c:v>12.0</c:v>
                </c:pt>
                <c:pt idx="22">
                  <c:v>7.0</c:v>
                </c:pt>
                <c:pt idx="23">
                  <c:v>0.0</c:v>
                </c:pt>
              </c:numCache>
            </c:numRef>
          </c:val>
        </c:ser>
        <c:dLbls>
          <c:showLegendKey val="0"/>
          <c:showVal val="0"/>
          <c:showCatName val="0"/>
          <c:showSerName val="0"/>
          <c:showPercent val="0"/>
          <c:showBubbleSize val="0"/>
        </c:dLbls>
        <c:gapWidth val="150"/>
        <c:overlap val="100"/>
        <c:axId val="-2136559192"/>
        <c:axId val="-2138620600"/>
      </c:barChart>
      <c:lineChart>
        <c:grouping val="standard"/>
        <c:varyColors val="0"/>
        <c:ser>
          <c:idx val="2"/>
          <c:order val="2"/>
          <c:tx>
            <c:v>Precipitation </c:v>
          </c:tx>
          <c:spPr>
            <a:ln>
              <a:solidFill>
                <a:schemeClr val="tx1"/>
              </a:solidFill>
            </a:ln>
          </c:spPr>
          <c:marker>
            <c:symbol val="none"/>
          </c:marker>
          <c:cat>
            <c:numRef>
              <c:f>RainBMN!$V$4:$V$27</c:f>
              <c:numCache>
                <c:formatCode>m/d/yy</c:formatCode>
                <c:ptCount val="24"/>
                <c:pt idx="0">
                  <c:v>41655.0</c:v>
                </c:pt>
                <c:pt idx="1">
                  <c:v>41671.0</c:v>
                </c:pt>
                <c:pt idx="2">
                  <c:v>41686.0</c:v>
                </c:pt>
                <c:pt idx="3">
                  <c:v>41699.0</c:v>
                </c:pt>
                <c:pt idx="4">
                  <c:v>41714.0</c:v>
                </c:pt>
                <c:pt idx="5">
                  <c:v>41730.0</c:v>
                </c:pt>
                <c:pt idx="6">
                  <c:v>41745.0</c:v>
                </c:pt>
                <c:pt idx="7">
                  <c:v>41760.0</c:v>
                </c:pt>
                <c:pt idx="8">
                  <c:v>41775.0</c:v>
                </c:pt>
                <c:pt idx="9">
                  <c:v>41791.0</c:v>
                </c:pt>
                <c:pt idx="10">
                  <c:v>41806.0</c:v>
                </c:pt>
                <c:pt idx="11">
                  <c:v>41821.0</c:v>
                </c:pt>
                <c:pt idx="12">
                  <c:v>41836.0</c:v>
                </c:pt>
                <c:pt idx="13">
                  <c:v>41852.0</c:v>
                </c:pt>
                <c:pt idx="14">
                  <c:v>41867.0</c:v>
                </c:pt>
                <c:pt idx="15">
                  <c:v>41883.0</c:v>
                </c:pt>
                <c:pt idx="16">
                  <c:v>41898.0</c:v>
                </c:pt>
                <c:pt idx="17">
                  <c:v>41913.0</c:v>
                </c:pt>
                <c:pt idx="18">
                  <c:v>41928.0</c:v>
                </c:pt>
                <c:pt idx="19">
                  <c:v>41944.0</c:v>
                </c:pt>
                <c:pt idx="20">
                  <c:v>41959.0</c:v>
                </c:pt>
                <c:pt idx="21">
                  <c:v>41974.0</c:v>
                </c:pt>
                <c:pt idx="22">
                  <c:v>41989.0</c:v>
                </c:pt>
                <c:pt idx="23">
                  <c:v>42005.0</c:v>
                </c:pt>
              </c:numCache>
            </c:numRef>
          </c:cat>
          <c:val>
            <c:numRef>
              <c:f>RainBMN!$W$31:$W$54</c:f>
              <c:numCache>
                <c:formatCode>General</c:formatCode>
                <c:ptCount val="24"/>
                <c:pt idx="0">
                  <c:v>0.0</c:v>
                </c:pt>
                <c:pt idx="1">
                  <c:v>0.0</c:v>
                </c:pt>
                <c:pt idx="2">
                  <c:v>1.0</c:v>
                </c:pt>
                <c:pt idx="3">
                  <c:v>1.0</c:v>
                </c:pt>
                <c:pt idx="4">
                  <c:v>28.0</c:v>
                </c:pt>
                <c:pt idx="5">
                  <c:v>28.0</c:v>
                </c:pt>
                <c:pt idx="6">
                  <c:v>0.0</c:v>
                </c:pt>
                <c:pt idx="7">
                  <c:v>0.0</c:v>
                </c:pt>
                <c:pt idx="8">
                  <c:v>0.0</c:v>
                </c:pt>
                <c:pt idx="9">
                  <c:v>0.0</c:v>
                </c:pt>
                <c:pt idx="10">
                  <c:v>0.0</c:v>
                </c:pt>
                <c:pt idx="11">
                  <c:v>0.0</c:v>
                </c:pt>
                <c:pt idx="12">
                  <c:v>50.0</c:v>
                </c:pt>
                <c:pt idx="13">
                  <c:v>50.0</c:v>
                </c:pt>
                <c:pt idx="14">
                  <c:v>50.0</c:v>
                </c:pt>
                <c:pt idx="15">
                  <c:v>50.0</c:v>
                </c:pt>
                <c:pt idx="16">
                  <c:v>39.0</c:v>
                </c:pt>
                <c:pt idx="17">
                  <c:v>39.0</c:v>
                </c:pt>
                <c:pt idx="18">
                  <c:v>33.0</c:v>
                </c:pt>
                <c:pt idx="19">
                  <c:v>33.0</c:v>
                </c:pt>
                <c:pt idx="20">
                  <c:v>0.0</c:v>
                </c:pt>
                <c:pt idx="21">
                  <c:v>0.0</c:v>
                </c:pt>
                <c:pt idx="22">
                  <c:v>49.0</c:v>
                </c:pt>
                <c:pt idx="23">
                  <c:v>49.0</c:v>
                </c:pt>
              </c:numCache>
            </c:numRef>
          </c:val>
          <c:smooth val="0"/>
        </c:ser>
        <c:dLbls>
          <c:showLegendKey val="0"/>
          <c:showVal val="0"/>
          <c:showCatName val="0"/>
          <c:showSerName val="0"/>
          <c:showPercent val="0"/>
          <c:showBubbleSize val="0"/>
        </c:dLbls>
        <c:marker val="1"/>
        <c:smooth val="0"/>
        <c:axId val="-2138640936"/>
        <c:axId val="-2138646456"/>
      </c:lineChart>
      <c:catAx>
        <c:axId val="-2136559192"/>
        <c:scaling>
          <c:orientation val="minMax"/>
        </c:scaling>
        <c:delete val="0"/>
        <c:axPos val="b"/>
        <c:title>
          <c:tx>
            <c:rich>
              <a:bodyPr/>
              <a:lstStyle/>
              <a:p>
                <a:pPr>
                  <a:defRPr sz="1400"/>
                </a:pPr>
                <a:r>
                  <a:rPr lang="en-US" sz="1400"/>
                  <a:t>Time Period (From the last date up to the date listed, uninclusive)</a:t>
                </a:r>
              </a:p>
            </c:rich>
          </c:tx>
          <c:layout/>
          <c:overlay val="0"/>
        </c:title>
        <c:numFmt formatCode="m/d/yy" sourceLinked="1"/>
        <c:majorTickMark val="out"/>
        <c:minorTickMark val="none"/>
        <c:tickLblPos val="nextTo"/>
        <c:txPr>
          <a:bodyPr/>
          <a:lstStyle/>
          <a:p>
            <a:pPr>
              <a:defRPr sz="1200"/>
            </a:pPr>
            <a:endParaRPr lang="en-US"/>
          </a:p>
        </c:txPr>
        <c:crossAx val="-2138620600"/>
        <c:crosses val="autoZero"/>
        <c:auto val="0"/>
        <c:lblAlgn val="ctr"/>
        <c:lblOffset val="100"/>
        <c:noMultiLvlLbl val="0"/>
      </c:catAx>
      <c:valAx>
        <c:axId val="-2138620600"/>
        <c:scaling>
          <c:orientation val="minMax"/>
        </c:scaling>
        <c:delete val="0"/>
        <c:axPos val="l"/>
        <c:title>
          <c:tx>
            <c:rich>
              <a:bodyPr rot="-5400000" vert="horz"/>
              <a:lstStyle/>
              <a:p>
                <a:pPr>
                  <a:defRPr sz="1400"/>
                </a:pPr>
                <a:r>
                  <a:rPr lang="en-US" sz="1400"/>
                  <a:t>Frequency of "yes observations"</a:t>
                </a:r>
              </a:p>
            </c:rich>
          </c:tx>
          <c:layout/>
          <c:overlay val="0"/>
        </c:title>
        <c:numFmt formatCode="General" sourceLinked="1"/>
        <c:majorTickMark val="out"/>
        <c:minorTickMark val="none"/>
        <c:tickLblPos val="nextTo"/>
        <c:txPr>
          <a:bodyPr/>
          <a:lstStyle/>
          <a:p>
            <a:pPr>
              <a:defRPr sz="1200"/>
            </a:pPr>
            <a:endParaRPr lang="en-US"/>
          </a:p>
        </c:txPr>
        <c:crossAx val="-2136559192"/>
        <c:crosses val="autoZero"/>
        <c:crossBetween val="between"/>
      </c:valAx>
      <c:dateAx>
        <c:axId val="-2138640936"/>
        <c:scaling>
          <c:orientation val="minMax"/>
        </c:scaling>
        <c:delete val="1"/>
        <c:axPos val="b"/>
        <c:numFmt formatCode="m/d/yy" sourceLinked="1"/>
        <c:majorTickMark val="out"/>
        <c:minorTickMark val="none"/>
        <c:tickLblPos val="nextTo"/>
        <c:crossAx val="-2138646456"/>
        <c:crosses val="autoZero"/>
        <c:auto val="1"/>
        <c:lblOffset val="100"/>
        <c:baseTimeUnit val="days"/>
      </c:dateAx>
      <c:valAx>
        <c:axId val="-2138646456"/>
        <c:scaling>
          <c:orientation val="minMax"/>
        </c:scaling>
        <c:delete val="0"/>
        <c:axPos val="r"/>
        <c:title>
          <c:tx>
            <c:rich>
              <a:bodyPr rot="-5400000" vert="horz"/>
              <a:lstStyle/>
              <a:p>
                <a:pPr>
                  <a:defRPr sz="1400"/>
                </a:pPr>
                <a:r>
                  <a:rPr lang="en-US" sz="1400"/>
                  <a:t>Precipitation (mm)</a:t>
                </a:r>
              </a:p>
            </c:rich>
          </c:tx>
          <c:layout/>
          <c:overlay val="0"/>
        </c:title>
        <c:numFmt formatCode="General" sourceLinked="1"/>
        <c:majorTickMark val="out"/>
        <c:minorTickMark val="none"/>
        <c:tickLblPos val="nextTo"/>
        <c:crossAx val="-2138640936"/>
        <c:crosses val="max"/>
        <c:crossBetween val="between"/>
      </c:valAx>
    </c:plotArea>
    <c:legend>
      <c:legendPos val="r"/>
      <c:layout/>
      <c:overlay val="0"/>
      <c:txPr>
        <a:bodyPr/>
        <a:lstStyle/>
        <a:p>
          <a:pPr>
            <a:defRPr sz="1400"/>
          </a:pPr>
          <a:endParaRPr lang="en-US"/>
        </a:p>
      </c:txPr>
    </c:legend>
    <c:plotVisOnly val="1"/>
    <c:dispBlanksAs val="gap"/>
    <c:showDLblsOverMax val="0"/>
  </c:chart>
  <c:txPr>
    <a:bodyPr/>
    <a:lstStyle/>
    <a:p>
      <a:pPr>
        <a:defRPr>
          <a:latin typeface="Arial"/>
          <a:cs typeface="Arial"/>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0.22917</cdr:x>
      <cdr:y>0.07102</cdr:y>
    </cdr:from>
    <cdr:to>
      <cdr:x>0.58333</cdr:x>
      <cdr:y>0.75426</cdr:y>
    </cdr:to>
    <cdr:sp macro="" textlink="">
      <cdr:nvSpPr>
        <cdr:cNvPr id="11" name="Process 10"/>
        <cdr:cNvSpPr/>
      </cdr:nvSpPr>
      <cdr:spPr>
        <a:xfrm xmlns:a="http://schemas.openxmlformats.org/drawingml/2006/main">
          <a:off x="1257318" y="218415"/>
          <a:ext cx="1943082" cy="2101164"/>
        </a:xfrm>
        <a:prstGeom xmlns:a="http://schemas.openxmlformats.org/drawingml/2006/main" prst="flowChartProcess">
          <a:avLst/>
        </a:prstGeom>
        <a:noFill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0.66667</cdr:x>
      <cdr:y>0.07102</cdr:y>
    </cdr:from>
    <cdr:to>
      <cdr:x>0.9375</cdr:x>
      <cdr:y>0.75426</cdr:y>
    </cdr:to>
    <cdr:sp macro="" textlink="">
      <cdr:nvSpPr>
        <cdr:cNvPr id="2" name="Process 1"/>
        <cdr:cNvSpPr/>
      </cdr:nvSpPr>
      <cdr:spPr>
        <a:xfrm xmlns:a="http://schemas.openxmlformats.org/drawingml/2006/main">
          <a:off x="3657600" y="218415"/>
          <a:ext cx="1485900" cy="2101154"/>
        </a:xfrm>
        <a:prstGeom xmlns:a="http://schemas.openxmlformats.org/drawingml/2006/main" prst="flowChartProcess">
          <a:avLst/>
        </a:prstGeom>
        <a:noFill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0.2868</cdr:x>
      <cdr:y>0.18216</cdr:y>
    </cdr:from>
    <cdr:to>
      <cdr:x>0.56064</cdr:x>
      <cdr:y>0.28092</cdr:y>
    </cdr:to>
    <cdr:sp macro="" textlink="">
      <cdr:nvSpPr>
        <cdr:cNvPr id="3" name="Text Box 2"/>
        <cdr:cNvSpPr txBox="1"/>
      </cdr:nvSpPr>
      <cdr:spPr>
        <a:xfrm xmlns:a="http://schemas.openxmlformats.org/drawingml/2006/main">
          <a:off x="1573509" y="560198"/>
          <a:ext cx="1502388" cy="3037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t>Season #1</a:t>
          </a:r>
        </a:p>
      </cdr:txBody>
    </cdr:sp>
  </cdr:relSizeAnchor>
  <cdr:relSizeAnchor xmlns:cdr="http://schemas.openxmlformats.org/drawingml/2006/chartDrawing">
    <cdr:from>
      <cdr:x>0.68126</cdr:x>
      <cdr:y>0.18216</cdr:y>
    </cdr:from>
    <cdr:to>
      <cdr:x>0.93228</cdr:x>
      <cdr:y>0.31001</cdr:y>
    </cdr:to>
    <cdr:sp macro="" textlink="">
      <cdr:nvSpPr>
        <cdr:cNvPr id="4" name="Text Box 3"/>
        <cdr:cNvSpPr txBox="1"/>
      </cdr:nvSpPr>
      <cdr:spPr>
        <a:xfrm xmlns:a="http://schemas.openxmlformats.org/drawingml/2006/main">
          <a:off x="3737663" y="560198"/>
          <a:ext cx="1377189" cy="3931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t>Season #2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433125-9DA9-F14E-9039-3EF30D1A07C6}" type="datetimeFigureOut">
              <a:rPr lang="en-US" smtClean="0"/>
              <a:t>4/6/16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C8FC09-973B-444C-B0C2-3FB62BB505CC}" type="slidenum">
              <a:rPr lang="en-US" smtClean="0"/>
              <a:t>‹#›</a:t>
            </a:fld>
            <a:endParaRPr lang="en-US"/>
          </a:p>
        </p:txBody>
      </p:sp>
    </p:spTree>
    <p:extLst>
      <p:ext uri="{BB962C8B-B14F-4D97-AF65-F5344CB8AC3E}">
        <p14:creationId xmlns:p14="http://schemas.microsoft.com/office/powerpoint/2010/main" val="18981113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 tell people about my research</a:t>
            </a:r>
            <a:r>
              <a:rPr lang="en-US" baseline="0" dirty="0" smtClean="0"/>
              <a:t> people often think that they know what phenology is, but what they really think is that it’s phonology or phrenology</a:t>
            </a:r>
            <a:endParaRPr lang="en-US" dirty="0" smtClean="0"/>
          </a:p>
          <a:p>
            <a:r>
              <a:rPr lang="en-US" dirty="0" smtClean="0"/>
              <a:t>-Phenology</a:t>
            </a:r>
            <a:r>
              <a:rPr lang="en-US" baseline="0" dirty="0" smtClean="0"/>
              <a:t> is not phonology (the study of hearing) and not phrenology (the pseudoscience that studies the shape of one’s head)</a:t>
            </a:r>
          </a:p>
          <a:p>
            <a:r>
              <a:rPr lang="en-US" baseline="0" dirty="0" smtClean="0"/>
              <a:t>-But what it actually is is something more basic than that:</a:t>
            </a:r>
          </a:p>
          <a:p>
            <a:r>
              <a:rPr lang="en-US" baseline="0" dirty="0" smtClean="0"/>
              <a:t>-It’s the study of naturally occurring lifecycles in plants and animals</a:t>
            </a:r>
          </a:p>
          <a:p>
            <a:r>
              <a:rPr lang="en-US" baseline="0" dirty="0" smtClean="0"/>
              <a:t>-It’s what determines when wildebeest migrate across East Africa and when the cherry blossom trees in Japan flower</a:t>
            </a:r>
          </a:p>
          <a:p>
            <a:r>
              <a:rPr lang="en-US" baseline="0" dirty="0" smtClean="0"/>
              <a:t>-But these seasonal lifecycles are dynamic, not static—both the wildebeest migration in East Africa and the cherry blossom trees in Japan are triggered by their environmental surroundings and when those surroundings change, so does phenology</a:t>
            </a:r>
          </a:p>
          <a:p>
            <a:r>
              <a:rPr lang="en-US" baseline="0" dirty="0" smtClean="0"/>
              <a:t>-Across the US we’ve already seen shifts in local phenologies due to warmer springs and these patterns </a:t>
            </a:r>
            <a:endParaRPr lang="en-US" baseline="0" dirty="0" smtClean="0"/>
          </a:p>
          <a:p>
            <a:r>
              <a:rPr lang="en-US" baseline="0" dirty="0" smtClean="0"/>
              <a:t>	*In temperate areas we’ve seem warmer temps, earlier springs, and potential species mismatches as different functional groups respond differently</a:t>
            </a:r>
            <a:endParaRPr lang="en-US" baseline="0" dirty="0" smtClean="0"/>
          </a:p>
          <a:p>
            <a:r>
              <a:rPr lang="en-US" baseline="0" dirty="0" smtClean="0"/>
              <a:t>-This semester I worked with the National Phenology Network that is creating a nation-wide dataset of phenological observations: citizen scientists around the country can create online “Nature’s Notebook” accounts and track the phenophases occurring in their back yards</a:t>
            </a:r>
          </a:p>
          <a:p>
            <a:r>
              <a:rPr lang="en-US" baseline="0" dirty="0" smtClean="0"/>
              <a:t>	*Scientists can’t be everywhere tracking phenology all of the time: that’s the power of citizen science and part of my project was also to figure out how to can use this invaluable dataset to answer questions </a:t>
            </a:r>
          </a:p>
        </p:txBody>
      </p:sp>
      <p:sp>
        <p:nvSpPr>
          <p:cNvPr id="4" name="Slide Number Placeholder 3"/>
          <p:cNvSpPr>
            <a:spLocks noGrp="1"/>
          </p:cNvSpPr>
          <p:nvPr>
            <p:ph type="sldNum" sz="quarter" idx="10"/>
          </p:nvPr>
        </p:nvSpPr>
        <p:spPr/>
        <p:txBody>
          <a:bodyPr/>
          <a:lstStyle/>
          <a:p>
            <a:fld id="{E5C8FC09-973B-444C-B0C2-3FB62BB505CC}" type="slidenum">
              <a:rPr lang="en-US" smtClean="0"/>
              <a:t>2</a:t>
            </a:fld>
            <a:endParaRPr lang="en-US"/>
          </a:p>
        </p:txBody>
      </p:sp>
    </p:spTree>
    <p:extLst>
      <p:ext uri="{BB962C8B-B14F-4D97-AF65-F5344CB8AC3E}">
        <p14:creationId xmlns:p14="http://schemas.microsoft.com/office/powerpoint/2010/main" val="717643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see that buffelgrass seems to respond to precipitation—this is just at one site</a:t>
            </a:r>
            <a:endParaRPr lang="en-US" dirty="0"/>
          </a:p>
        </p:txBody>
      </p:sp>
      <p:sp>
        <p:nvSpPr>
          <p:cNvPr id="4" name="Slide Number Placeholder 3"/>
          <p:cNvSpPr>
            <a:spLocks noGrp="1"/>
          </p:cNvSpPr>
          <p:nvPr>
            <p:ph type="sldNum" sz="quarter" idx="10"/>
          </p:nvPr>
        </p:nvSpPr>
        <p:spPr/>
        <p:txBody>
          <a:bodyPr/>
          <a:lstStyle/>
          <a:p>
            <a:fld id="{E5C8FC09-973B-444C-B0C2-3FB62BB505CC}" type="slidenum">
              <a:rPr lang="en-US" smtClean="0"/>
              <a:t>13</a:t>
            </a:fld>
            <a:endParaRPr lang="en-US"/>
          </a:p>
        </p:txBody>
      </p:sp>
    </p:spTree>
    <p:extLst>
      <p:ext uri="{BB962C8B-B14F-4D97-AF65-F5344CB8AC3E}">
        <p14:creationId xmlns:p14="http://schemas.microsoft.com/office/powerpoint/2010/main" val="3897503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C8FC09-973B-444C-B0C2-3FB62BB505CC}" type="slidenum">
              <a:rPr lang="en-US" smtClean="0"/>
              <a:t>15</a:t>
            </a:fld>
            <a:endParaRPr lang="en-US"/>
          </a:p>
        </p:txBody>
      </p:sp>
    </p:spTree>
    <p:extLst>
      <p:ext uri="{BB962C8B-B14F-4D97-AF65-F5344CB8AC3E}">
        <p14:creationId xmlns:p14="http://schemas.microsoft.com/office/powerpoint/2010/main" val="1004148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spent the</a:t>
            </a:r>
            <a:r>
              <a:rPr lang="en-US" baseline="0" dirty="0" smtClean="0"/>
              <a:t> first half of my internship conducting a phenology model literature review and characterizing the Arizona NN data</a:t>
            </a:r>
          </a:p>
          <a:p>
            <a:r>
              <a:rPr lang="en-US" baseline="0" dirty="0" smtClean="0"/>
              <a:t>	*Through this research I discovered that </a:t>
            </a:r>
            <a:r>
              <a:rPr lang="en-US" dirty="0" smtClean="0"/>
              <a:t>BG</a:t>
            </a:r>
            <a:r>
              <a:rPr lang="en-US" baseline="0" dirty="0" smtClean="0"/>
              <a:t> and saguaro have the most consistent and plentiful data</a:t>
            </a:r>
          </a:p>
          <a:p>
            <a:r>
              <a:rPr lang="en-US" baseline="0" dirty="0" smtClean="0"/>
              <a:t>	*But I also chose them because of their ecological and local significance—saguaro is an icon, the flower is our state flower, its fruits are used ritualistically by native peoples, and it is the single most ecologically connected species in the Sonoran Desert</a:t>
            </a:r>
          </a:p>
          <a:p>
            <a:r>
              <a:rPr lang="en-US" baseline="0" dirty="0" smtClean="0"/>
              <a:t>	*BG is an invasive African grass that is garnering a lot of attention because of its harmful ecosystem effects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*My OBJECTIVE was to understand what climate variables are influencing when these two organisms fruit/flower</a:t>
            </a:r>
          </a:p>
          <a:p>
            <a:r>
              <a:rPr lang="en-US" baseline="0" dirty="0" smtClean="0"/>
              <a:t>	*Understanding the phenology of these two organisms is vital for natural resource managers</a:t>
            </a:r>
          </a:p>
          <a:p>
            <a:endParaRPr lang="en-US" dirty="0" smtClean="0"/>
          </a:p>
          <a:p>
            <a:r>
              <a:rPr lang="en-US" dirty="0" smtClean="0"/>
              <a:t>-The majority of phenological</a:t>
            </a:r>
            <a:r>
              <a:rPr lang="en-US" baseline="0" dirty="0" smtClean="0"/>
              <a:t> research has been conducted in non-arid regions.  There are long-term datasets dating back to Aldo Leopold, but most of these historic datasets are from the Northeast</a:t>
            </a:r>
          </a:p>
          <a:p>
            <a:r>
              <a:rPr lang="en-US" baseline="0" dirty="0" smtClean="0"/>
              <a:t>-But generally arid-ecosystem phenology differs greatly from northeastern phenology and we have to start conducting more research so we can get a better grasp on how the environment around us will change with climate </a:t>
            </a:r>
          </a:p>
        </p:txBody>
      </p:sp>
      <p:sp>
        <p:nvSpPr>
          <p:cNvPr id="4" name="Slide Number Placeholder 3"/>
          <p:cNvSpPr>
            <a:spLocks noGrp="1"/>
          </p:cNvSpPr>
          <p:nvPr>
            <p:ph type="sldNum" sz="quarter" idx="10"/>
          </p:nvPr>
        </p:nvSpPr>
        <p:spPr/>
        <p:txBody>
          <a:bodyPr/>
          <a:lstStyle/>
          <a:p>
            <a:fld id="{E5C8FC09-973B-444C-B0C2-3FB62BB505CC}" type="slidenum">
              <a:rPr lang="en-US" smtClean="0"/>
              <a:t>3</a:t>
            </a:fld>
            <a:endParaRPr lang="en-US"/>
          </a:p>
        </p:txBody>
      </p:sp>
    </p:spTree>
    <p:extLst>
      <p:ext uri="{BB962C8B-B14F-4D97-AF65-F5344CB8AC3E}">
        <p14:creationId xmlns:p14="http://schemas.microsoft.com/office/powerpoint/2010/main" val="13000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a:t>
            </a:r>
            <a:r>
              <a:rPr lang="en-US" baseline="0" dirty="0" smtClean="0"/>
              <a:t> a million questions you can ask from the NN dataset and I spent weeks trying to figure out which questions I should ask and how I could answer those questions</a:t>
            </a:r>
          </a:p>
          <a:p>
            <a:r>
              <a:rPr lang="en-US" baseline="0" dirty="0" smtClean="0"/>
              <a:t>-I finally settled on these three, trying to capture not just </a:t>
            </a:r>
            <a:r>
              <a:rPr lang="en-US" i="1" baseline="0" dirty="0" smtClean="0"/>
              <a:t>when </a:t>
            </a:r>
            <a:r>
              <a:rPr lang="en-US" i="0" baseline="0" dirty="0" smtClean="0"/>
              <a:t>a phenophase occurs, but also </a:t>
            </a:r>
            <a:r>
              <a:rPr lang="en-US" i="1" baseline="0" dirty="0" smtClean="0"/>
              <a:t>how </a:t>
            </a:r>
            <a:r>
              <a:rPr lang="en-US" i="0" baseline="0" dirty="0" smtClean="0"/>
              <a:t>and </a:t>
            </a:r>
            <a:r>
              <a:rPr lang="en-US" i="1" baseline="0" dirty="0" smtClean="0"/>
              <a:t>why </a:t>
            </a:r>
            <a:r>
              <a:rPr lang="en-US" i="0" baseline="0" dirty="0" smtClean="0"/>
              <a:t>it occurs</a:t>
            </a:r>
          </a:p>
          <a:p>
            <a:r>
              <a:rPr lang="en-US" i="0" baseline="0" dirty="0" smtClean="0"/>
              <a:t>	*For questions 1 and 3 I manually summed up 30-day climate statistics before the onset of an event and for question 2 I used seasonal values contained in </a:t>
            </a:r>
          </a:p>
          <a:p>
            <a:r>
              <a:rPr lang="en-US" i="0" baseline="0" dirty="0" smtClean="0"/>
              <a:t>	*I answered questions 1 and 2 with statistical software, linear regressions, and climate data from NN and </a:t>
            </a:r>
            <a:r>
              <a:rPr lang="en-US" i="0" baseline="0" dirty="0" err="1" smtClean="0"/>
              <a:t>Daymet’s</a:t>
            </a:r>
            <a:r>
              <a:rPr lang="en-US" i="0" baseline="0" dirty="0" smtClean="0"/>
              <a:t> Pixel Extraction Tool</a:t>
            </a:r>
            <a:endParaRPr lang="en-US" dirty="0"/>
          </a:p>
        </p:txBody>
      </p:sp>
      <p:sp>
        <p:nvSpPr>
          <p:cNvPr id="4" name="Slide Number Placeholder 3"/>
          <p:cNvSpPr>
            <a:spLocks noGrp="1"/>
          </p:cNvSpPr>
          <p:nvPr>
            <p:ph type="sldNum" sz="quarter" idx="10"/>
          </p:nvPr>
        </p:nvSpPr>
        <p:spPr/>
        <p:txBody>
          <a:bodyPr/>
          <a:lstStyle/>
          <a:p>
            <a:fld id="{E5C8FC09-973B-444C-B0C2-3FB62BB505CC}" type="slidenum">
              <a:rPr lang="en-US" smtClean="0"/>
              <a:t>4</a:t>
            </a:fld>
            <a:endParaRPr lang="en-US"/>
          </a:p>
        </p:txBody>
      </p:sp>
    </p:spTree>
    <p:extLst>
      <p:ext uri="{BB962C8B-B14F-4D97-AF65-F5344CB8AC3E}">
        <p14:creationId xmlns:p14="http://schemas.microsoft.com/office/powerpoint/2010/main" val="73623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Season</a:t>
            </a:r>
            <a:r>
              <a:rPr lang="en-US" baseline="0" dirty="0" smtClean="0"/>
              <a:t> #1 Saguaro (flower) and BG (flower and fruit) showed negative relationships </a:t>
            </a:r>
          </a:p>
          <a:p>
            <a:r>
              <a:rPr lang="en-US" dirty="0" smtClean="0"/>
              <a:t>-BUT</a:t>
            </a:r>
            <a:r>
              <a:rPr lang="en-US" baseline="0" dirty="0" smtClean="0"/>
              <a:t> f</a:t>
            </a:r>
            <a:r>
              <a:rPr lang="en-US" dirty="0" smtClean="0"/>
              <a:t>ound in Season</a:t>
            </a:r>
            <a:r>
              <a:rPr lang="en-US" baseline="0" dirty="0" smtClean="0"/>
              <a:t> 2 temperatures increased duration in saguaros (flowers) and BG (flowers and fruits)</a:t>
            </a:r>
          </a:p>
          <a:p>
            <a:r>
              <a:rPr lang="en-US" baseline="0" dirty="0" smtClean="0"/>
              <a:t>-</a:t>
            </a:r>
            <a:r>
              <a:rPr lang="en-US" b="1" baseline="0" dirty="0" smtClean="0"/>
              <a:t>Also found in Season #2 that temperatures and precipitation increased duration of Fruiting in BG</a:t>
            </a:r>
          </a:p>
          <a:p>
            <a:r>
              <a:rPr lang="en-US" baseline="0" dirty="0" smtClean="0"/>
              <a:t>	*Precipitation seems to be *very* important to BG in Season #2-monsoons?</a:t>
            </a:r>
          </a:p>
          <a:p>
            <a:r>
              <a:rPr lang="en-US" baseline="0" dirty="0" smtClean="0"/>
              <a:t>	*Only </a:t>
            </a:r>
            <a:r>
              <a:rPr lang="en-US" baseline="0" dirty="0" err="1" smtClean="0"/>
              <a:t>precip</a:t>
            </a:r>
            <a:r>
              <a:rPr lang="en-US" baseline="0" dirty="0" smtClean="0"/>
              <a:t> duration relationship</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E5C8FC09-973B-444C-B0C2-3FB62BB505CC}" type="slidenum">
              <a:rPr lang="en-US" smtClean="0"/>
              <a:t>5</a:t>
            </a:fld>
            <a:endParaRPr lang="en-US"/>
          </a:p>
        </p:txBody>
      </p:sp>
    </p:spTree>
    <p:extLst>
      <p:ext uri="{BB962C8B-B14F-4D97-AF65-F5344CB8AC3E}">
        <p14:creationId xmlns:p14="http://schemas.microsoft.com/office/powerpoint/2010/main" val="389750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 that both flowering and</a:t>
            </a:r>
            <a:r>
              <a:rPr lang="en-US" baseline="0" dirty="0" smtClean="0"/>
              <a:t> fruiting was </a:t>
            </a:r>
            <a:r>
              <a:rPr lang="en-US" b="1" baseline="0" dirty="0" smtClean="0"/>
              <a:t>earlier with warmer temperatures in BG in both seasons</a:t>
            </a:r>
            <a:r>
              <a:rPr lang="en-US" baseline="0" dirty="0" smtClean="0"/>
              <a:t> using spring and winter temps</a:t>
            </a:r>
          </a:p>
          <a:p>
            <a:r>
              <a:rPr lang="en-US" baseline="0" dirty="0" smtClean="0"/>
              <a:t>-Precipitation relationship weaker—most insignificant</a:t>
            </a:r>
          </a:p>
          <a:p>
            <a:r>
              <a:rPr lang="en-US" baseline="0" dirty="0" smtClean="0"/>
              <a:t>-Almost </a:t>
            </a:r>
            <a:r>
              <a:rPr lang="en-US" b="1" baseline="0" dirty="0" smtClean="0"/>
              <a:t>no statistically significant relationships for the saguaro</a:t>
            </a:r>
          </a:p>
          <a:p>
            <a:r>
              <a:rPr lang="en-US" b="1" baseline="0" dirty="0" smtClean="0"/>
              <a:t>	</a:t>
            </a:r>
            <a:r>
              <a:rPr lang="en-US" b="0" baseline="0" dirty="0" smtClean="0"/>
              <a:t>*Probably a longer time scale than what I looked at</a:t>
            </a:r>
            <a:endParaRPr lang="en-US" b="1" dirty="0"/>
          </a:p>
        </p:txBody>
      </p:sp>
      <p:sp>
        <p:nvSpPr>
          <p:cNvPr id="4" name="Slide Number Placeholder 3"/>
          <p:cNvSpPr>
            <a:spLocks noGrp="1"/>
          </p:cNvSpPr>
          <p:nvPr>
            <p:ph type="sldNum" sz="quarter" idx="10"/>
          </p:nvPr>
        </p:nvSpPr>
        <p:spPr/>
        <p:txBody>
          <a:bodyPr/>
          <a:lstStyle/>
          <a:p>
            <a:fld id="{E5C8FC09-973B-444C-B0C2-3FB62BB505CC}" type="slidenum">
              <a:rPr lang="en-US" smtClean="0"/>
              <a:t>6</a:t>
            </a:fld>
            <a:endParaRPr lang="en-US"/>
          </a:p>
        </p:txBody>
      </p:sp>
    </p:spTree>
    <p:extLst>
      <p:ext uri="{BB962C8B-B14F-4D97-AF65-F5344CB8AC3E}">
        <p14:creationId xmlns:p14="http://schemas.microsoft.com/office/powerpoint/2010/main" val="3897503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answer question 3:</a:t>
            </a:r>
          </a:p>
          <a:p>
            <a:r>
              <a:rPr lang="en-US" dirty="0" smtClean="0"/>
              <a:t>-Was very clear</a:t>
            </a:r>
            <a:r>
              <a:rPr lang="en-US" baseline="0" dirty="0" smtClean="0"/>
              <a:t> that saguaros flowered/fruited in periods of drought</a:t>
            </a:r>
          </a:p>
          <a:p>
            <a:r>
              <a:rPr lang="en-US" baseline="0" dirty="0" smtClean="0"/>
              <a:t>-Clear BG reacted strongly to precipitation events</a:t>
            </a:r>
          </a:p>
          <a:p>
            <a:endParaRPr lang="en-US" baseline="0" dirty="0" smtClean="0"/>
          </a:p>
          <a:p>
            <a:r>
              <a:rPr lang="en-US" baseline="0" dirty="0" smtClean="0"/>
              <a:t>-On a shorter time scale drought matters to saguaros, but on a longer time scale rain?  Previous monsoon (Tierney</a:t>
            </a:r>
            <a:r>
              <a:rPr lang="en-US" baseline="0" smtClean="0"/>
              <a:t>)</a:t>
            </a:r>
            <a:r>
              <a:rPr lang="en-US" baseline="0" smtClean="0"/>
              <a:t>? </a:t>
            </a:r>
            <a:endParaRPr lang="en-US" dirty="0"/>
          </a:p>
        </p:txBody>
      </p:sp>
      <p:sp>
        <p:nvSpPr>
          <p:cNvPr id="4" name="Slide Number Placeholder 3"/>
          <p:cNvSpPr>
            <a:spLocks noGrp="1"/>
          </p:cNvSpPr>
          <p:nvPr>
            <p:ph type="sldNum" sz="quarter" idx="10"/>
          </p:nvPr>
        </p:nvSpPr>
        <p:spPr/>
        <p:txBody>
          <a:bodyPr/>
          <a:lstStyle/>
          <a:p>
            <a:fld id="{E5C8FC09-973B-444C-B0C2-3FB62BB505CC}" type="slidenum">
              <a:rPr lang="en-US" smtClean="0"/>
              <a:t>7</a:t>
            </a:fld>
            <a:endParaRPr lang="en-US"/>
          </a:p>
        </p:txBody>
      </p:sp>
    </p:spTree>
    <p:extLst>
      <p:ext uri="{BB962C8B-B14F-4D97-AF65-F5344CB8AC3E}">
        <p14:creationId xmlns:p14="http://schemas.microsoft.com/office/powerpoint/2010/main" val="3897503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Statement</a:t>
            </a:r>
            <a:r>
              <a:rPr lang="en-US" baseline="0" dirty="0" smtClean="0"/>
              <a:t> of the problem &gt; objectives &gt; methods/activities/analysis techniques &gt; results &gt; interpretations/significance</a:t>
            </a:r>
            <a:endParaRPr lang="en-US" dirty="0"/>
          </a:p>
        </p:txBody>
      </p:sp>
      <p:sp>
        <p:nvSpPr>
          <p:cNvPr id="4" name="Slide Number Placeholder 3"/>
          <p:cNvSpPr>
            <a:spLocks noGrp="1"/>
          </p:cNvSpPr>
          <p:nvPr>
            <p:ph type="sldNum" sz="quarter" idx="10"/>
          </p:nvPr>
        </p:nvSpPr>
        <p:spPr/>
        <p:txBody>
          <a:bodyPr/>
          <a:lstStyle/>
          <a:p>
            <a:fld id="{E5C8FC09-973B-444C-B0C2-3FB62BB505CC}" type="slidenum">
              <a:rPr lang="en-US" smtClean="0"/>
              <a:t>8</a:t>
            </a:fld>
            <a:endParaRPr lang="en-US"/>
          </a:p>
        </p:txBody>
      </p:sp>
    </p:spTree>
    <p:extLst>
      <p:ext uri="{BB962C8B-B14F-4D97-AF65-F5344CB8AC3E}">
        <p14:creationId xmlns:p14="http://schemas.microsoft.com/office/powerpoint/2010/main" val="3113354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important part of the program</a:t>
            </a:r>
            <a:endParaRPr lang="en-US" dirty="0"/>
          </a:p>
        </p:txBody>
      </p:sp>
      <p:sp>
        <p:nvSpPr>
          <p:cNvPr id="4" name="Slide Number Placeholder 3"/>
          <p:cNvSpPr>
            <a:spLocks noGrp="1"/>
          </p:cNvSpPr>
          <p:nvPr>
            <p:ph type="sldNum" sz="quarter" idx="10"/>
          </p:nvPr>
        </p:nvSpPr>
        <p:spPr/>
        <p:txBody>
          <a:bodyPr/>
          <a:lstStyle/>
          <a:p>
            <a:fld id="{E5C8FC09-973B-444C-B0C2-3FB62BB505CC}" type="slidenum">
              <a:rPr lang="en-US" smtClean="0"/>
              <a:t>9</a:t>
            </a:fld>
            <a:endParaRPr lang="en-US"/>
          </a:p>
        </p:txBody>
      </p:sp>
    </p:spTree>
    <p:extLst>
      <p:ext uri="{BB962C8B-B14F-4D97-AF65-F5344CB8AC3E}">
        <p14:creationId xmlns:p14="http://schemas.microsoft.com/office/powerpoint/2010/main" val="3039453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METHODS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looked at</a:t>
            </a:r>
            <a:r>
              <a:rPr lang="en-US" sz="1200" kern="1200" baseline="0" dirty="0" smtClean="0">
                <a:solidFill>
                  <a:schemeClr val="tx1"/>
                </a:solidFill>
                <a:effectLst/>
                <a:latin typeface="+mn-lt"/>
                <a:ea typeface="+mn-ea"/>
                <a:cs typeface="+mn-cs"/>
              </a:rPr>
              <a:t> flowering (FFB/FH) in both species as well as fruiting (FFB/FH) because of the ecological relevance (flowers are used by pollinators and fruits are eaten by surrounding organisms)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used data for flowering phenophases on twenty-three saguaros (10 sites; 2010-2014) and forty-nine buffelgrass individuals (9 sites; 2009-2014) in addition to data for fruiting phenophases on eleven saguaros (5 sites; 2011-2014) and thirty-four buffelgrass individuals (8 sites; 2011-2014) within Arizona</a:t>
            </a:r>
          </a:p>
          <a:p>
            <a:r>
              <a:rPr lang="en-US" sz="1200" kern="1200" dirty="0" smtClean="0">
                <a:solidFill>
                  <a:schemeClr val="tx1"/>
                </a:solidFill>
                <a:effectLst/>
                <a:latin typeface="+mn-lt"/>
                <a:ea typeface="+mn-ea"/>
                <a:cs typeface="+mn-cs"/>
              </a:rPr>
              <a:t>	*Had to filter out some</a:t>
            </a:r>
            <a:r>
              <a:rPr lang="en-US" sz="1200" kern="1200" baseline="0" dirty="0" smtClean="0">
                <a:solidFill>
                  <a:schemeClr val="tx1"/>
                </a:solidFill>
                <a:effectLst/>
                <a:latin typeface="+mn-lt"/>
                <a:ea typeface="+mn-ea"/>
                <a:cs typeface="+mn-cs"/>
              </a:rPr>
              <a:t> data based on how many days since last observation, etc.</a:t>
            </a:r>
          </a:p>
          <a:p>
            <a:r>
              <a:rPr lang="en-US" sz="1200" kern="1200" baseline="0" dirty="0" smtClean="0">
                <a:solidFill>
                  <a:schemeClr val="tx1"/>
                </a:solidFill>
                <a:effectLst/>
                <a:latin typeface="+mn-lt"/>
                <a:ea typeface="+mn-ea"/>
                <a:cs typeface="+mn-cs"/>
              </a:rPr>
              <a:t>-Also has been significant research that states that organisms respond to climate differently in different seasons (e.g. in first half of the year rainfall may be important, whereas in the second half of the year temperature is)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5C8FC09-973B-444C-B0C2-3FB62BB505CC}" type="slidenum">
              <a:rPr lang="en-US" smtClean="0"/>
              <a:t>12</a:t>
            </a:fld>
            <a:endParaRPr lang="en-US"/>
          </a:p>
        </p:txBody>
      </p:sp>
    </p:spTree>
    <p:extLst>
      <p:ext uri="{BB962C8B-B14F-4D97-AF65-F5344CB8AC3E}">
        <p14:creationId xmlns:p14="http://schemas.microsoft.com/office/powerpoint/2010/main" val="1883336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016AF032-DDBA-C84B-94E0-FDA56FC3DB44}" type="datetimeFigureOut">
              <a:rPr lang="en-US" smtClean="0"/>
              <a:t>4/6/16</a:t>
            </a:fld>
            <a:endParaRPr lang="en-US"/>
          </a:p>
        </p:txBody>
      </p:sp>
      <p:sp>
        <p:nvSpPr>
          <p:cNvPr id="8" name="Slide Number Placeholder 7"/>
          <p:cNvSpPr>
            <a:spLocks noGrp="1"/>
          </p:cNvSpPr>
          <p:nvPr>
            <p:ph type="sldNum" sz="quarter" idx="11"/>
          </p:nvPr>
        </p:nvSpPr>
        <p:spPr/>
        <p:txBody>
          <a:bodyPr/>
          <a:lstStyle/>
          <a:p>
            <a:fld id="{6E2D2B3B-882E-40F3-A32F-6DD516915044}"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6AF032-DDBA-C84B-94E0-FDA56FC3DB44}" type="datetimeFigureOut">
              <a:rPr lang="en-US" smtClean="0"/>
              <a:t>4/6/16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020E6-C522-C64D-B0C0-794C8304AAC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6AF032-DDBA-C84B-94E0-FDA56FC3DB44}" type="datetimeFigureOut">
              <a:rPr lang="en-US" smtClean="0"/>
              <a:t>4/6/16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020E6-C522-C64D-B0C0-794C8304AAC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016AF032-DDBA-C84B-94E0-FDA56FC3DB44}" type="datetimeFigureOut">
              <a:rPr lang="en-US" smtClean="0"/>
              <a:t>4/6/16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020E6-C522-C64D-B0C0-794C8304AAC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6AF032-DDBA-C84B-94E0-FDA56FC3DB44}" type="datetimeFigureOut">
              <a:rPr lang="en-US" smtClean="0"/>
              <a:t>4/6/16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020E6-C522-C64D-B0C0-794C8304AAC7}"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016AF032-DDBA-C84B-94E0-FDA56FC3DB44}" type="datetimeFigureOut">
              <a:rPr lang="en-US" smtClean="0"/>
              <a:t>4/6/16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F020E6-C522-C64D-B0C0-794C8304AAC7}"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16AF032-DDBA-C84B-94E0-FDA56FC3DB44}" type="datetimeFigureOut">
              <a:rPr lang="en-US" smtClean="0"/>
              <a:t>4/6/16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F020E6-C522-C64D-B0C0-794C8304AAC7}"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16AF032-DDBA-C84B-94E0-FDA56FC3DB44}" type="datetimeFigureOut">
              <a:rPr lang="en-US" smtClean="0"/>
              <a:t>4/6/16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F020E6-C522-C64D-B0C0-794C8304AAC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AF032-DDBA-C84B-94E0-FDA56FC3DB44}" type="datetimeFigureOut">
              <a:rPr lang="en-US" smtClean="0"/>
              <a:t>4/6/16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F020E6-C522-C64D-B0C0-794C8304AAC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6AF032-DDBA-C84B-94E0-FDA56FC3DB44}" type="datetimeFigureOut">
              <a:rPr lang="en-US" smtClean="0"/>
              <a:t>4/6/16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6AF032-DDBA-C84B-94E0-FDA56FC3DB44}" type="datetimeFigureOut">
              <a:rPr lang="en-US" smtClean="0"/>
              <a:t>4/6/16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F020E6-C522-C64D-B0C0-794C8304AAC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016AF032-DDBA-C84B-94E0-FDA56FC3DB44}" type="datetimeFigureOut">
              <a:rPr lang="en-US" smtClean="0"/>
              <a:t>4/6/16</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3F020E6-C522-C64D-B0C0-794C8304AAC7}"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chart" Target="../charts/chart6.xml"/><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chart" Target="../charts/chart7.xml"/><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11.jpeg"/><Relationship Id="rId6"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5"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image" Target="../media/image11.jpeg"/><Relationship Id="rId5" Type="http://schemas.microsoft.com/office/2007/relationships/hdphoto" Target="../media/hdphoto1.wdp"/><Relationship Id="rId6"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840825"/>
            <a:ext cx="8458200" cy="1470025"/>
          </a:xfrm>
        </p:spPr>
        <p:txBody>
          <a:bodyPr>
            <a:noAutofit/>
          </a:bodyPr>
          <a:lstStyle/>
          <a:p>
            <a:r>
              <a:rPr lang="en-US" sz="3600" i="1" dirty="0">
                <a:latin typeface="Arial"/>
                <a:cs typeface="Arial"/>
              </a:rPr>
              <a:t>Climatic drivers of Sonoran Desert lifecycles:</a:t>
            </a:r>
            <a:r>
              <a:rPr lang="en-US" sz="3600" dirty="0">
                <a:latin typeface="Arial"/>
                <a:cs typeface="Arial"/>
              </a:rPr>
              <a:t> Saguaro and buffelgrass phenology trends using citizen science data</a:t>
            </a:r>
            <a:r>
              <a:rPr lang="en-US" sz="3600" dirty="0" smtClean="0">
                <a:effectLst/>
                <a:latin typeface="Arial"/>
                <a:cs typeface="Arial"/>
              </a:rPr>
              <a:t> </a:t>
            </a:r>
            <a:endParaRPr lang="en-US" sz="3600" dirty="0">
              <a:latin typeface="Arial"/>
              <a:cs typeface="Arial"/>
            </a:endParaRPr>
          </a:p>
        </p:txBody>
      </p:sp>
      <p:sp>
        <p:nvSpPr>
          <p:cNvPr id="3" name="Subtitle 2"/>
          <p:cNvSpPr>
            <a:spLocks noGrp="1"/>
          </p:cNvSpPr>
          <p:nvPr>
            <p:ph type="subTitle" idx="1"/>
          </p:nvPr>
        </p:nvSpPr>
        <p:spPr>
          <a:xfrm>
            <a:off x="1371600" y="4521200"/>
            <a:ext cx="6400800" cy="2057400"/>
          </a:xfrm>
        </p:spPr>
        <p:txBody>
          <a:bodyPr>
            <a:normAutofit fontScale="92500" lnSpcReduction="20000"/>
          </a:bodyPr>
          <a:lstStyle/>
          <a:p>
            <a:r>
              <a:rPr lang="en-US" dirty="0" smtClean="0">
                <a:latin typeface="Calibri"/>
                <a:cs typeface="Calibri"/>
              </a:rPr>
              <a:t>Julianna Renzi</a:t>
            </a:r>
          </a:p>
          <a:p>
            <a:r>
              <a:rPr lang="en-US" dirty="0" smtClean="0">
                <a:latin typeface="Calibri"/>
                <a:cs typeface="Calibri"/>
              </a:rPr>
              <a:t>Mentor: Dr. Kathy </a:t>
            </a:r>
            <a:r>
              <a:rPr lang="en-US" dirty="0" err="1" smtClean="0">
                <a:latin typeface="Calibri"/>
                <a:cs typeface="Calibri"/>
              </a:rPr>
              <a:t>Gerst</a:t>
            </a:r>
            <a:r>
              <a:rPr lang="en-US" dirty="0" smtClean="0">
                <a:latin typeface="Calibri"/>
                <a:cs typeface="Calibri"/>
              </a:rPr>
              <a:t>, the National Phenology Network </a:t>
            </a:r>
          </a:p>
          <a:p>
            <a:endParaRPr lang="en-US" dirty="0" smtClean="0">
              <a:latin typeface="Calibri"/>
              <a:cs typeface="Calibri"/>
            </a:endParaRPr>
          </a:p>
          <a:p>
            <a:endParaRPr lang="en-US" dirty="0" smtClean="0">
              <a:latin typeface="Calibri"/>
              <a:cs typeface="Calibri"/>
            </a:endParaRPr>
          </a:p>
          <a:p>
            <a:r>
              <a:rPr lang="en-US" i="1" dirty="0" smtClean="0">
                <a:latin typeface="Calibri"/>
                <a:cs typeface="Calibri"/>
              </a:rPr>
              <a:t>NASA Symposium, April 16, 2016, Tucson, Arizona</a:t>
            </a:r>
          </a:p>
        </p:txBody>
      </p:sp>
      <p:pic>
        <p:nvPicPr>
          <p:cNvPr id="4" name="Picture 3"/>
          <p:cNvPicPr>
            <a:picLocks noChangeAspect="1"/>
          </p:cNvPicPr>
          <p:nvPr/>
        </p:nvPicPr>
        <p:blipFill>
          <a:blip r:embed="rId2"/>
          <a:stretch>
            <a:fillRect/>
          </a:stretch>
        </p:blipFill>
        <p:spPr>
          <a:xfrm>
            <a:off x="1765300" y="2717800"/>
            <a:ext cx="1479612" cy="1524000"/>
          </a:xfrm>
          <a:prstGeom prst="rect">
            <a:avLst/>
          </a:prstGeom>
        </p:spPr>
      </p:pic>
      <p:pic>
        <p:nvPicPr>
          <p:cNvPr id="5" name="Picture 4"/>
          <p:cNvPicPr>
            <a:picLocks noChangeAspect="1"/>
          </p:cNvPicPr>
          <p:nvPr/>
        </p:nvPicPr>
        <p:blipFill>
          <a:blip r:embed="rId3"/>
          <a:stretch>
            <a:fillRect/>
          </a:stretch>
        </p:blipFill>
        <p:spPr>
          <a:xfrm>
            <a:off x="3422712" y="2463800"/>
            <a:ext cx="2083786" cy="2146300"/>
          </a:xfrm>
          <a:prstGeom prst="rect">
            <a:avLst/>
          </a:prstGeom>
        </p:spPr>
      </p:pic>
      <p:cxnSp>
        <p:nvCxnSpPr>
          <p:cNvPr id="7" name="Straight Connector 6"/>
          <p:cNvCxnSpPr/>
          <p:nvPr/>
        </p:nvCxnSpPr>
        <p:spPr>
          <a:xfrm>
            <a:off x="1219200" y="5740400"/>
            <a:ext cx="64389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stretch>
            <a:fillRect/>
          </a:stretch>
        </p:blipFill>
        <p:spPr>
          <a:xfrm>
            <a:off x="5506498" y="3198840"/>
            <a:ext cx="2632317" cy="801660"/>
          </a:xfrm>
          <a:prstGeom prst="rect">
            <a:avLst/>
          </a:prstGeom>
        </p:spPr>
      </p:pic>
    </p:spTree>
    <p:extLst>
      <p:ext uri="{BB962C8B-B14F-4D97-AF65-F5344CB8AC3E}">
        <p14:creationId xmlns:p14="http://schemas.microsoft.com/office/powerpoint/2010/main" val="34430253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1222"/>
            <a:ext cx="8229600" cy="955322"/>
          </a:xfrm>
        </p:spPr>
        <p:txBody>
          <a:bodyPr/>
          <a:lstStyle/>
          <a:p>
            <a:r>
              <a:rPr lang="en-US" dirty="0" smtClean="0">
                <a:latin typeface="Arial"/>
                <a:cs typeface="Arial"/>
              </a:rPr>
              <a:t>Thank You</a:t>
            </a:r>
            <a:endParaRPr lang="en-US" dirty="0">
              <a:latin typeface="Arial"/>
              <a:cs typeface="Arial"/>
            </a:endParaRPr>
          </a:p>
        </p:txBody>
      </p:sp>
      <p:pic>
        <p:nvPicPr>
          <p:cNvPr id="3" name="Picture 2"/>
          <p:cNvPicPr>
            <a:picLocks noChangeAspect="1"/>
          </p:cNvPicPr>
          <p:nvPr/>
        </p:nvPicPr>
        <p:blipFill>
          <a:blip r:embed="rId2"/>
          <a:stretch>
            <a:fillRect/>
          </a:stretch>
        </p:blipFill>
        <p:spPr>
          <a:xfrm>
            <a:off x="7257494" y="5791200"/>
            <a:ext cx="998738" cy="1028700"/>
          </a:xfrm>
          <a:prstGeom prst="rect">
            <a:avLst/>
          </a:prstGeom>
        </p:spPr>
      </p:pic>
      <p:pic>
        <p:nvPicPr>
          <p:cNvPr id="4" name="Picture 3"/>
          <p:cNvPicPr>
            <a:picLocks noChangeAspect="1"/>
          </p:cNvPicPr>
          <p:nvPr/>
        </p:nvPicPr>
        <p:blipFill>
          <a:blip r:embed="rId3"/>
          <a:stretch>
            <a:fillRect/>
          </a:stretch>
        </p:blipFill>
        <p:spPr>
          <a:xfrm>
            <a:off x="5672837" y="6197600"/>
            <a:ext cx="1584657" cy="482600"/>
          </a:xfrm>
          <a:prstGeom prst="rect">
            <a:avLst/>
          </a:prstGeom>
        </p:spPr>
      </p:pic>
      <p:pic>
        <p:nvPicPr>
          <p:cNvPr id="5" name="Picture 4"/>
          <p:cNvPicPr>
            <a:picLocks noChangeAspect="1"/>
          </p:cNvPicPr>
          <p:nvPr/>
        </p:nvPicPr>
        <p:blipFill>
          <a:blip r:embed="rId4"/>
          <a:stretch>
            <a:fillRect/>
          </a:stretch>
        </p:blipFill>
        <p:spPr>
          <a:xfrm>
            <a:off x="8256232" y="5829300"/>
            <a:ext cx="887767" cy="914400"/>
          </a:xfrm>
          <a:prstGeom prst="rect">
            <a:avLst/>
          </a:prstGeom>
        </p:spPr>
      </p:pic>
    </p:spTree>
    <p:extLst>
      <p:ext uri="{BB962C8B-B14F-4D97-AF65-F5344CB8AC3E}">
        <p14:creationId xmlns:p14="http://schemas.microsoft.com/office/powerpoint/2010/main" val="18716439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References</a:t>
            </a:r>
            <a:endParaRPr lang="en-US" dirty="0">
              <a:latin typeface="Arial"/>
              <a:cs typeface="Arial"/>
            </a:endParaRPr>
          </a:p>
        </p:txBody>
      </p:sp>
      <p:pic>
        <p:nvPicPr>
          <p:cNvPr id="3" name="Picture 2"/>
          <p:cNvPicPr>
            <a:picLocks noChangeAspect="1"/>
          </p:cNvPicPr>
          <p:nvPr/>
        </p:nvPicPr>
        <p:blipFill>
          <a:blip r:embed="rId2"/>
          <a:stretch>
            <a:fillRect/>
          </a:stretch>
        </p:blipFill>
        <p:spPr>
          <a:xfrm>
            <a:off x="7257494" y="5791200"/>
            <a:ext cx="998738" cy="1028700"/>
          </a:xfrm>
          <a:prstGeom prst="rect">
            <a:avLst/>
          </a:prstGeom>
        </p:spPr>
      </p:pic>
      <p:pic>
        <p:nvPicPr>
          <p:cNvPr id="4" name="Picture 3"/>
          <p:cNvPicPr>
            <a:picLocks noChangeAspect="1"/>
          </p:cNvPicPr>
          <p:nvPr/>
        </p:nvPicPr>
        <p:blipFill>
          <a:blip r:embed="rId3"/>
          <a:stretch>
            <a:fillRect/>
          </a:stretch>
        </p:blipFill>
        <p:spPr>
          <a:xfrm>
            <a:off x="5672837" y="6197600"/>
            <a:ext cx="1584657" cy="482600"/>
          </a:xfrm>
          <a:prstGeom prst="rect">
            <a:avLst/>
          </a:prstGeom>
        </p:spPr>
      </p:pic>
      <p:pic>
        <p:nvPicPr>
          <p:cNvPr id="5" name="Picture 4"/>
          <p:cNvPicPr>
            <a:picLocks noChangeAspect="1"/>
          </p:cNvPicPr>
          <p:nvPr/>
        </p:nvPicPr>
        <p:blipFill>
          <a:blip r:embed="rId4"/>
          <a:stretch>
            <a:fillRect/>
          </a:stretch>
        </p:blipFill>
        <p:spPr>
          <a:xfrm>
            <a:off x="8256232" y="5829300"/>
            <a:ext cx="887767" cy="914400"/>
          </a:xfrm>
          <a:prstGeom prst="rect">
            <a:avLst/>
          </a:prstGeom>
        </p:spPr>
      </p:pic>
      <p:sp>
        <p:nvSpPr>
          <p:cNvPr id="7" name="Rectangle 6"/>
          <p:cNvSpPr/>
          <p:nvPr/>
        </p:nvSpPr>
        <p:spPr>
          <a:xfrm>
            <a:off x="316351" y="1922222"/>
            <a:ext cx="8370449" cy="2308324"/>
          </a:xfrm>
          <a:prstGeom prst="rect">
            <a:avLst/>
          </a:prstGeom>
        </p:spPr>
        <p:txBody>
          <a:bodyPr wrap="square">
            <a:spAutoFit/>
          </a:bodyPr>
          <a:lstStyle/>
          <a:p>
            <a:r>
              <a:rPr lang="en-US" dirty="0"/>
              <a:t>USA National Phenology Network (USA-NPN), 20101015, Plant and Animal </a:t>
            </a:r>
            <a:r>
              <a:rPr lang="en-US" dirty="0" smtClean="0"/>
              <a:t>	Phenology </a:t>
            </a:r>
            <a:r>
              <a:rPr lang="en-US" dirty="0"/>
              <a:t>Data for the United States: None N/a, USA National Phenology </a:t>
            </a:r>
            <a:r>
              <a:rPr lang="en-US" dirty="0" smtClean="0"/>
              <a:t>	Network</a:t>
            </a:r>
            <a:r>
              <a:rPr lang="en-US" dirty="0"/>
              <a:t>, Tucson, Arizona, USA</a:t>
            </a:r>
          </a:p>
          <a:p>
            <a:endParaRPr lang="en-US" dirty="0"/>
          </a:p>
          <a:p>
            <a:r>
              <a:rPr lang="en-US" dirty="0"/>
              <a:t>Thornton, P.E., M.M. Thornton, B.W. Mayer, N. </a:t>
            </a:r>
            <a:r>
              <a:rPr lang="en-US" dirty="0" err="1"/>
              <a:t>Wilhelmi</a:t>
            </a:r>
            <a:r>
              <a:rPr lang="en-US" dirty="0"/>
              <a:t>, Y. Wei, R. </a:t>
            </a:r>
            <a:r>
              <a:rPr lang="en-US" dirty="0" smtClean="0"/>
              <a:t>	</a:t>
            </a:r>
            <a:r>
              <a:rPr lang="en-US" dirty="0" err="1" smtClean="0"/>
              <a:t>Devarakonda</a:t>
            </a:r>
            <a:r>
              <a:rPr lang="en-US" dirty="0"/>
              <a:t>, and R.B. Cook. 2014. </a:t>
            </a:r>
            <a:r>
              <a:rPr lang="en-US" dirty="0" err="1"/>
              <a:t>Daymet</a:t>
            </a:r>
            <a:r>
              <a:rPr lang="en-US" dirty="0"/>
              <a:t>: Daily Surface Weather Data on </a:t>
            </a:r>
            <a:r>
              <a:rPr lang="en-US" dirty="0" smtClean="0"/>
              <a:t>	a </a:t>
            </a:r>
            <a:r>
              <a:rPr lang="en-US" dirty="0"/>
              <a:t>1-km Grid for North America, Version 2. ORNL DAAC, Oak Ridge, </a:t>
            </a:r>
            <a:r>
              <a:rPr lang="en-US" dirty="0" smtClean="0"/>
              <a:t>	Tennessee</a:t>
            </a:r>
            <a:r>
              <a:rPr lang="en-US" dirty="0"/>
              <a:t>, USA. Accessed on  01/2016-03/2016. Arizona.</a:t>
            </a:r>
          </a:p>
        </p:txBody>
      </p:sp>
    </p:spTree>
    <p:extLst>
      <p:ext uri="{BB962C8B-B14F-4D97-AF65-F5344CB8AC3E}">
        <p14:creationId xmlns:p14="http://schemas.microsoft.com/office/powerpoint/2010/main" val="4448252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72837" y="6197600"/>
            <a:ext cx="1584657" cy="482600"/>
          </a:xfrm>
          <a:prstGeom prst="rect">
            <a:avLst/>
          </a:prstGeom>
        </p:spPr>
      </p:pic>
      <p:pic>
        <p:nvPicPr>
          <p:cNvPr id="4" name="Picture 3"/>
          <p:cNvPicPr>
            <a:picLocks noChangeAspect="1"/>
          </p:cNvPicPr>
          <p:nvPr/>
        </p:nvPicPr>
        <p:blipFill>
          <a:blip r:embed="rId4"/>
          <a:stretch>
            <a:fillRect/>
          </a:stretch>
        </p:blipFill>
        <p:spPr>
          <a:xfrm>
            <a:off x="7257494" y="5791200"/>
            <a:ext cx="998738" cy="1028700"/>
          </a:xfrm>
          <a:prstGeom prst="rect">
            <a:avLst/>
          </a:prstGeom>
        </p:spPr>
      </p:pic>
      <p:pic>
        <p:nvPicPr>
          <p:cNvPr id="5" name="Picture 4"/>
          <p:cNvPicPr>
            <a:picLocks noChangeAspect="1"/>
          </p:cNvPicPr>
          <p:nvPr/>
        </p:nvPicPr>
        <p:blipFill>
          <a:blip r:embed="rId5"/>
          <a:stretch>
            <a:fillRect/>
          </a:stretch>
        </p:blipFill>
        <p:spPr>
          <a:xfrm>
            <a:off x="8256232" y="5829300"/>
            <a:ext cx="887767" cy="9144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794025471"/>
              </p:ext>
            </p:extLst>
          </p:nvPr>
        </p:nvGraphicFramePr>
        <p:xfrm>
          <a:off x="590225" y="314368"/>
          <a:ext cx="8227365" cy="1854200"/>
        </p:xfrm>
        <a:graphic>
          <a:graphicData uri="http://schemas.openxmlformats.org/drawingml/2006/table">
            <a:tbl>
              <a:tblPr firstRow="1" bandRow="1">
                <a:tableStyleId>{69012ECD-51FC-41F1-AA8D-1B2483CD663E}</a:tableStyleId>
              </a:tblPr>
              <a:tblGrid>
                <a:gridCol w="1645473"/>
                <a:gridCol w="1645473"/>
                <a:gridCol w="1645473"/>
                <a:gridCol w="1645473"/>
                <a:gridCol w="1645473"/>
              </a:tblGrid>
              <a:tr h="370840">
                <a:tc>
                  <a:txBody>
                    <a:bodyPr/>
                    <a:lstStyle/>
                    <a:p>
                      <a:r>
                        <a:rPr lang="en-US" dirty="0" smtClean="0">
                          <a:latin typeface="Arial"/>
                          <a:cs typeface="Arial"/>
                        </a:rPr>
                        <a:t>Species</a:t>
                      </a:r>
                      <a:endParaRPr lang="en-US" dirty="0">
                        <a:latin typeface="Arial"/>
                        <a:cs typeface="Arial"/>
                      </a:endParaRPr>
                    </a:p>
                  </a:txBody>
                  <a:tcPr/>
                </a:tc>
                <a:tc>
                  <a:txBody>
                    <a:bodyPr/>
                    <a:lstStyle/>
                    <a:p>
                      <a:r>
                        <a:rPr lang="en-US" dirty="0" smtClean="0">
                          <a:latin typeface="Arial"/>
                          <a:cs typeface="Arial"/>
                        </a:rPr>
                        <a:t>Phenophase</a:t>
                      </a:r>
                      <a:endParaRPr lang="en-US" dirty="0">
                        <a:latin typeface="Arial"/>
                        <a:cs typeface="Arial"/>
                      </a:endParaRPr>
                    </a:p>
                  </a:txBody>
                  <a:tcPr/>
                </a:tc>
                <a:tc>
                  <a:txBody>
                    <a:bodyPr/>
                    <a:lstStyle/>
                    <a:p>
                      <a:r>
                        <a:rPr lang="en-US" dirty="0" smtClean="0">
                          <a:latin typeface="Arial"/>
                          <a:cs typeface="Arial"/>
                        </a:rPr>
                        <a:t># Individuals</a:t>
                      </a:r>
                      <a:endParaRPr lang="en-US" dirty="0">
                        <a:latin typeface="Arial"/>
                        <a:cs typeface="Arial"/>
                      </a:endParaRPr>
                    </a:p>
                  </a:txBody>
                  <a:tcPr/>
                </a:tc>
                <a:tc>
                  <a:txBody>
                    <a:bodyPr/>
                    <a:lstStyle/>
                    <a:p>
                      <a:r>
                        <a:rPr lang="en-US" dirty="0" smtClean="0">
                          <a:latin typeface="Arial"/>
                          <a:cs typeface="Arial"/>
                        </a:rPr>
                        <a:t># Sites</a:t>
                      </a:r>
                      <a:endParaRPr lang="en-US" dirty="0">
                        <a:latin typeface="Arial"/>
                        <a:cs typeface="Arial"/>
                      </a:endParaRPr>
                    </a:p>
                  </a:txBody>
                  <a:tcPr/>
                </a:tc>
                <a:tc>
                  <a:txBody>
                    <a:bodyPr/>
                    <a:lstStyle/>
                    <a:p>
                      <a:r>
                        <a:rPr lang="en-US" dirty="0" smtClean="0">
                          <a:latin typeface="Arial"/>
                          <a:cs typeface="Arial"/>
                        </a:rPr>
                        <a:t>Years</a:t>
                      </a:r>
                      <a:endParaRPr lang="en-US" dirty="0">
                        <a:latin typeface="Arial"/>
                        <a:cs typeface="Arial"/>
                      </a:endParaRPr>
                    </a:p>
                  </a:txBody>
                  <a:tcPr/>
                </a:tc>
              </a:tr>
              <a:tr h="370840">
                <a:tc>
                  <a:txBody>
                    <a:bodyPr/>
                    <a:lstStyle/>
                    <a:p>
                      <a:r>
                        <a:rPr lang="en-US" dirty="0" smtClean="0">
                          <a:latin typeface="Arial"/>
                          <a:cs typeface="Arial"/>
                        </a:rPr>
                        <a:t>Saguaro</a:t>
                      </a:r>
                      <a:endParaRPr lang="en-US" dirty="0">
                        <a:latin typeface="Arial"/>
                        <a:cs typeface="Arial"/>
                      </a:endParaRPr>
                    </a:p>
                  </a:txBody>
                  <a:tcPr/>
                </a:tc>
                <a:tc>
                  <a:txBody>
                    <a:bodyPr/>
                    <a:lstStyle/>
                    <a:p>
                      <a:r>
                        <a:rPr lang="en-US" dirty="0" smtClean="0">
                          <a:latin typeface="Arial"/>
                          <a:cs typeface="Arial"/>
                        </a:rPr>
                        <a:t>Flowering</a:t>
                      </a:r>
                      <a:endParaRPr lang="en-US" dirty="0">
                        <a:latin typeface="Arial"/>
                        <a:cs typeface="Arial"/>
                      </a:endParaRPr>
                    </a:p>
                  </a:txBody>
                  <a:tcPr/>
                </a:tc>
                <a:tc>
                  <a:txBody>
                    <a:bodyPr/>
                    <a:lstStyle/>
                    <a:p>
                      <a:r>
                        <a:rPr lang="en-US" dirty="0" smtClean="0">
                          <a:latin typeface="Arial"/>
                          <a:cs typeface="Arial"/>
                        </a:rPr>
                        <a:t>23</a:t>
                      </a:r>
                      <a:endParaRPr lang="en-US" dirty="0">
                        <a:latin typeface="Arial"/>
                        <a:cs typeface="Arial"/>
                      </a:endParaRPr>
                    </a:p>
                  </a:txBody>
                  <a:tcPr/>
                </a:tc>
                <a:tc>
                  <a:txBody>
                    <a:bodyPr/>
                    <a:lstStyle/>
                    <a:p>
                      <a:r>
                        <a:rPr lang="en-US" dirty="0" smtClean="0">
                          <a:latin typeface="Arial"/>
                          <a:cs typeface="Arial"/>
                        </a:rPr>
                        <a:t>10</a:t>
                      </a:r>
                      <a:endParaRPr lang="en-US" dirty="0">
                        <a:latin typeface="Arial"/>
                        <a:cs typeface="Arial"/>
                      </a:endParaRPr>
                    </a:p>
                  </a:txBody>
                  <a:tcPr/>
                </a:tc>
                <a:tc>
                  <a:txBody>
                    <a:bodyPr/>
                    <a:lstStyle/>
                    <a:p>
                      <a:r>
                        <a:rPr lang="en-US" dirty="0" smtClean="0">
                          <a:latin typeface="Arial"/>
                          <a:cs typeface="Arial"/>
                        </a:rPr>
                        <a:t>2010-2014</a:t>
                      </a:r>
                      <a:endParaRPr lang="en-US" dirty="0">
                        <a:latin typeface="Arial"/>
                        <a:cs typeface="Arial"/>
                      </a:endParaRPr>
                    </a:p>
                  </a:txBody>
                  <a:tcPr/>
                </a:tc>
              </a:tr>
              <a:tr h="370840">
                <a:tc>
                  <a:txBody>
                    <a:bodyPr/>
                    <a:lstStyle/>
                    <a:p>
                      <a:r>
                        <a:rPr lang="en-US" dirty="0" smtClean="0">
                          <a:latin typeface="Arial"/>
                          <a:cs typeface="Arial"/>
                        </a:rPr>
                        <a:t>Buffelgrass</a:t>
                      </a:r>
                      <a:endParaRPr lang="en-US" dirty="0">
                        <a:latin typeface="Arial"/>
                        <a:cs typeface="Arial"/>
                      </a:endParaRPr>
                    </a:p>
                  </a:txBody>
                  <a:tcPr/>
                </a:tc>
                <a:tc>
                  <a:txBody>
                    <a:bodyPr/>
                    <a:lstStyle/>
                    <a:p>
                      <a:r>
                        <a:rPr lang="en-US" dirty="0" smtClean="0">
                          <a:latin typeface="Arial"/>
                          <a:cs typeface="Arial"/>
                        </a:rPr>
                        <a:t>Flowering</a:t>
                      </a:r>
                      <a:endParaRPr lang="en-US" dirty="0">
                        <a:latin typeface="Arial"/>
                        <a:cs typeface="Arial"/>
                      </a:endParaRPr>
                    </a:p>
                  </a:txBody>
                  <a:tcPr/>
                </a:tc>
                <a:tc>
                  <a:txBody>
                    <a:bodyPr/>
                    <a:lstStyle/>
                    <a:p>
                      <a:r>
                        <a:rPr lang="en-US" dirty="0" smtClean="0">
                          <a:latin typeface="Arial"/>
                          <a:cs typeface="Arial"/>
                        </a:rPr>
                        <a:t>49</a:t>
                      </a:r>
                      <a:endParaRPr lang="en-US" dirty="0">
                        <a:latin typeface="Arial"/>
                        <a:cs typeface="Arial"/>
                      </a:endParaRPr>
                    </a:p>
                  </a:txBody>
                  <a:tcPr/>
                </a:tc>
                <a:tc>
                  <a:txBody>
                    <a:bodyPr/>
                    <a:lstStyle/>
                    <a:p>
                      <a:r>
                        <a:rPr lang="en-US" dirty="0" smtClean="0">
                          <a:latin typeface="Arial"/>
                          <a:cs typeface="Arial"/>
                        </a:rPr>
                        <a:t>9</a:t>
                      </a:r>
                      <a:endParaRPr lang="en-US" dirty="0">
                        <a:latin typeface="Arial"/>
                        <a:cs typeface="Arial"/>
                      </a:endParaRPr>
                    </a:p>
                  </a:txBody>
                  <a:tcPr/>
                </a:tc>
                <a:tc>
                  <a:txBody>
                    <a:bodyPr/>
                    <a:lstStyle/>
                    <a:p>
                      <a:r>
                        <a:rPr lang="en-US" dirty="0" smtClean="0">
                          <a:latin typeface="Arial"/>
                          <a:cs typeface="Arial"/>
                        </a:rPr>
                        <a:t>2009-2014</a:t>
                      </a:r>
                      <a:endParaRPr lang="en-US" dirty="0">
                        <a:latin typeface="Arial"/>
                        <a:cs typeface="Arial"/>
                      </a:endParaRPr>
                    </a:p>
                  </a:txBody>
                  <a:tcPr/>
                </a:tc>
              </a:tr>
              <a:tr h="370840">
                <a:tc>
                  <a:txBody>
                    <a:bodyPr/>
                    <a:lstStyle/>
                    <a:p>
                      <a:r>
                        <a:rPr lang="en-US" dirty="0" smtClean="0">
                          <a:latin typeface="Arial"/>
                          <a:cs typeface="Arial"/>
                        </a:rPr>
                        <a:t>Saguaro</a:t>
                      </a:r>
                      <a:endParaRPr lang="en-US" dirty="0">
                        <a:latin typeface="Arial"/>
                        <a:cs typeface="Arial"/>
                      </a:endParaRPr>
                    </a:p>
                  </a:txBody>
                  <a:tcPr/>
                </a:tc>
                <a:tc>
                  <a:txBody>
                    <a:bodyPr/>
                    <a:lstStyle/>
                    <a:p>
                      <a:r>
                        <a:rPr lang="en-US" dirty="0" smtClean="0">
                          <a:latin typeface="Arial"/>
                          <a:cs typeface="Arial"/>
                        </a:rPr>
                        <a:t>Fruiting</a:t>
                      </a:r>
                      <a:endParaRPr lang="en-US" dirty="0">
                        <a:latin typeface="Arial"/>
                        <a:cs typeface="Arial"/>
                      </a:endParaRPr>
                    </a:p>
                  </a:txBody>
                  <a:tcPr/>
                </a:tc>
                <a:tc>
                  <a:txBody>
                    <a:bodyPr/>
                    <a:lstStyle/>
                    <a:p>
                      <a:r>
                        <a:rPr lang="en-US" dirty="0" smtClean="0">
                          <a:latin typeface="Arial"/>
                          <a:cs typeface="Arial"/>
                        </a:rPr>
                        <a:t>11</a:t>
                      </a:r>
                      <a:endParaRPr lang="en-US" dirty="0">
                        <a:latin typeface="Arial"/>
                        <a:cs typeface="Arial"/>
                      </a:endParaRPr>
                    </a:p>
                  </a:txBody>
                  <a:tcPr/>
                </a:tc>
                <a:tc>
                  <a:txBody>
                    <a:bodyPr/>
                    <a:lstStyle/>
                    <a:p>
                      <a:r>
                        <a:rPr lang="en-US" dirty="0" smtClean="0">
                          <a:latin typeface="Arial"/>
                          <a:cs typeface="Arial"/>
                        </a:rPr>
                        <a:t>5</a:t>
                      </a:r>
                      <a:endParaRPr lang="en-US" dirty="0">
                        <a:latin typeface="Arial"/>
                        <a:cs typeface="Arial"/>
                      </a:endParaRPr>
                    </a:p>
                  </a:txBody>
                  <a:tcPr/>
                </a:tc>
                <a:tc>
                  <a:txBody>
                    <a:bodyPr/>
                    <a:lstStyle/>
                    <a:p>
                      <a:r>
                        <a:rPr lang="en-US" dirty="0" smtClean="0">
                          <a:latin typeface="Arial"/>
                          <a:cs typeface="Arial"/>
                        </a:rPr>
                        <a:t>2011-2014</a:t>
                      </a:r>
                      <a:endParaRPr lang="en-US" dirty="0">
                        <a:latin typeface="Arial"/>
                        <a:cs typeface="Arial"/>
                      </a:endParaRPr>
                    </a:p>
                  </a:txBody>
                  <a:tcPr/>
                </a:tc>
              </a:tr>
              <a:tr h="370840">
                <a:tc>
                  <a:txBody>
                    <a:bodyPr/>
                    <a:lstStyle/>
                    <a:p>
                      <a:r>
                        <a:rPr lang="en-US" dirty="0" smtClean="0">
                          <a:latin typeface="Arial"/>
                          <a:cs typeface="Arial"/>
                        </a:rPr>
                        <a:t>Buffelgrass </a:t>
                      </a:r>
                      <a:endParaRPr lang="en-US" dirty="0">
                        <a:latin typeface="Arial"/>
                        <a:cs typeface="Arial"/>
                      </a:endParaRPr>
                    </a:p>
                  </a:txBody>
                  <a:tcPr/>
                </a:tc>
                <a:tc>
                  <a:txBody>
                    <a:bodyPr/>
                    <a:lstStyle/>
                    <a:p>
                      <a:r>
                        <a:rPr lang="en-US" dirty="0" smtClean="0">
                          <a:latin typeface="Arial"/>
                          <a:cs typeface="Arial"/>
                        </a:rPr>
                        <a:t>Fruiting</a:t>
                      </a:r>
                      <a:endParaRPr lang="en-US" dirty="0">
                        <a:latin typeface="Arial"/>
                        <a:cs typeface="Arial"/>
                      </a:endParaRPr>
                    </a:p>
                  </a:txBody>
                  <a:tcPr/>
                </a:tc>
                <a:tc>
                  <a:txBody>
                    <a:bodyPr/>
                    <a:lstStyle/>
                    <a:p>
                      <a:r>
                        <a:rPr lang="en-US" dirty="0" smtClean="0">
                          <a:latin typeface="Arial"/>
                          <a:cs typeface="Arial"/>
                        </a:rPr>
                        <a:t>34</a:t>
                      </a:r>
                      <a:endParaRPr lang="en-US" dirty="0">
                        <a:latin typeface="Arial"/>
                        <a:cs typeface="Arial"/>
                      </a:endParaRPr>
                    </a:p>
                  </a:txBody>
                  <a:tcPr/>
                </a:tc>
                <a:tc>
                  <a:txBody>
                    <a:bodyPr/>
                    <a:lstStyle/>
                    <a:p>
                      <a:r>
                        <a:rPr lang="en-US" dirty="0" smtClean="0">
                          <a:latin typeface="Arial"/>
                          <a:cs typeface="Arial"/>
                        </a:rPr>
                        <a:t>8</a:t>
                      </a:r>
                      <a:endParaRPr lang="en-US" dirty="0">
                        <a:latin typeface="Arial"/>
                        <a:cs typeface="Arial"/>
                      </a:endParaRPr>
                    </a:p>
                  </a:txBody>
                  <a:tcPr/>
                </a:tc>
                <a:tc>
                  <a:txBody>
                    <a:bodyPr/>
                    <a:lstStyle/>
                    <a:p>
                      <a:r>
                        <a:rPr lang="en-US" dirty="0" smtClean="0">
                          <a:latin typeface="Arial"/>
                          <a:cs typeface="Arial"/>
                        </a:rPr>
                        <a:t>2011-2014</a:t>
                      </a:r>
                      <a:endParaRPr lang="en-US" dirty="0">
                        <a:latin typeface="Arial"/>
                        <a:cs typeface="Arial"/>
                      </a:endParaRPr>
                    </a:p>
                  </a:txBody>
                  <a:tcPr/>
                </a:tc>
              </a:tr>
            </a:tbl>
          </a:graphicData>
        </a:graphic>
      </p:graphicFrame>
      <p:graphicFrame>
        <p:nvGraphicFramePr>
          <p:cNvPr id="7" name="Chart 6"/>
          <p:cNvGraphicFramePr/>
          <p:nvPr>
            <p:extLst>
              <p:ext uri="{D42A27DB-BD31-4B8C-83A1-F6EECF244321}">
                <p14:modId xmlns:p14="http://schemas.microsoft.com/office/powerpoint/2010/main" val="1361369067"/>
              </p:ext>
            </p:extLst>
          </p:nvPr>
        </p:nvGraphicFramePr>
        <p:xfrm>
          <a:off x="1610123" y="2513845"/>
          <a:ext cx="6170102" cy="307530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014208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3798"/>
            <a:ext cx="8229600" cy="1600200"/>
          </a:xfrm>
        </p:spPr>
        <p:txBody>
          <a:bodyPr/>
          <a:lstStyle/>
          <a:p>
            <a:pPr marL="457200" indent="-457200">
              <a:lnSpc>
                <a:spcPct val="100000"/>
              </a:lnSpc>
            </a:pPr>
            <a:r>
              <a:rPr lang="en-US" sz="2800" dirty="0" smtClean="0">
                <a:solidFill>
                  <a:srgbClr val="4A6717"/>
                </a:solidFill>
                <a:latin typeface="Arial"/>
                <a:cs typeface="Arial"/>
              </a:rPr>
              <a:t>(3) Does </a:t>
            </a:r>
            <a:r>
              <a:rPr lang="en-US" sz="2800" dirty="0">
                <a:solidFill>
                  <a:srgbClr val="4A6717"/>
                </a:solidFill>
                <a:latin typeface="Arial"/>
                <a:cs typeface="Arial"/>
              </a:rPr>
              <a:t>recent precipitation affect fruiting/flowering onset?</a:t>
            </a:r>
          </a:p>
        </p:txBody>
      </p:sp>
      <p:pic>
        <p:nvPicPr>
          <p:cNvPr id="3" name="Picture 2"/>
          <p:cNvPicPr>
            <a:picLocks noChangeAspect="1"/>
          </p:cNvPicPr>
          <p:nvPr/>
        </p:nvPicPr>
        <p:blipFill>
          <a:blip r:embed="rId3"/>
          <a:stretch>
            <a:fillRect/>
          </a:stretch>
        </p:blipFill>
        <p:spPr>
          <a:xfrm>
            <a:off x="7257494" y="5791200"/>
            <a:ext cx="998738" cy="1028700"/>
          </a:xfrm>
          <a:prstGeom prst="rect">
            <a:avLst/>
          </a:prstGeom>
        </p:spPr>
      </p:pic>
      <p:pic>
        <p:nvPicPr>
          <p:cNvPr id="4" name="Picture 3"/>
          <p:cNvPicPr>
            <a:picLocks noChangeAspect="1"/>
          </p:cNvPicPr>
          <p:nvPr/>
        </p:nvPicPr>
        <p:blipFill>
          <a:blip r:embed="rId4"/>
          <a:stretch>
            <a:fillRect/>
          </a:stretch>
        </p:blipFill>
        <p:spPr>
          <a:xfrm>
            <a:off x="5672837" y="6197600"/>
            <a:ext cx="1584657" cy="482600"/>
          </a:xfrm>
          <a:prstGeom prst="rect">
            <a:avLst/>
          </a:prstGeom>
        </p:spPr>
      </p:pic>
      <p:pic>
        <p:nvPicPr>
          <p:cNvPr id="5" name="Picture 4"/>
          <p:cNvPicPr>
            <a:picLocks noChangeAspect="1"/>
          </p:cNvPicPr>
          <p:nvPr/>
        </p:nvPicPr>
        <p:blipFill>
          <a:blip r:embed="rId5"/>
          <a:stretch>
            <a:fillRect/>
          </a:stretch>
        </p:blipFill>
        <p:spPr>
          <a:xfrm>
            <a:off x="8256232" y="5829300"/>
            <a:ext cx="887767" cy="914400"/>
          </a:xfrm>
          <a:prstGeom prst="rect">
            <a:avLst/>
          </a:prstGeom>
        </p:spPr>
      </p:pic>
      <p:graphicFrame>
        <p:nvGraphicFramePr>
          <p:cNvPr id="7" name="Chart 6"/>
          <p:cNvGraphicFramePr/>
          <p:nvPr>
            <p:extLst>
              <p:ext uri="{D42A27DB-BD31-4B8C-83A1-F6EECF244321}">
                <p14:modId xmlns:p14="http://schemas.microsoft.com/office/powerpoint/2010/main" val="286269945"/>
              </p:ext>
            </p:extLst>
          </p:nvPr>
        </p:nvGraphicFramePr>
        <p:xfrm>
          <a:off x="1118903" y="1282230"/>
          <a:ext cx="7363584" cy="435060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420871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257494" y="5791200"/>
            <a:ext cx="998738" cy="1028700"/>
          </a:xfrm>
          <a:prstGeom prst="rect">
            <a:avLst/>
          </a:prstGeom>
        </p:spPr>
      </p:pic>
      <p:pic>
        <p:nvPicPr>
          <p:cNvPr id="4" name="Picture 3"/>
          <p:cNvPicPr>
            <a:picLocks noChangeAspect="1"/>
          </p:cNvPicPr>
          <p:nvPr/>
        </p:nvPicPr>
        <p:blipFill>
          <a:blip r:embed="rId3"/>
          <a:stretch>
            <a:fillRect/>
          </a:stretch>
        </p:blipFill>
        <p:spPr>
          <a:xfrm>
            <a:off x="5672837" y="6197600"/>
            <a:ext cx="1584657" cy="482600"/>
          </a:xfrm>
          <a:prstGeom prst="rect">
            <a:avLst/>
          </a:prstGeom>
        </p:spPr>
      </p:pic>
      <p:pic>
        <p:nvPicPr>
          <p:cNvPr id="5" name="Picture 4"/>
          <p:cNvPicPr>
            <a:picLocks noChangeAspect="1"/>
          </p:cNvPicPr>
          <p:nvPr/>
        </p:nvPicPr>
        <p:blipFill>
          <a:blip r:embed="rId4"/>
          <a:stretch>
            <a:fillRect/>
          </a:stretch>
        </p:blipFill>
        <p:spPr>
          <a:xfrm>
            <a:off x="8256232" y="5829300"/>
            <a:ext cx="887767" cy="914400"/>
          </a:xfrm>
          <a:prstGeom prst="rect">
            <a:avLst/>
          </a:prstGeom>
        </p:spPr>
      </p:pic>
      <p:pic>
        <p:nvPicPr>
          <p:cNvPr id="6" name="Picture 5" descr="Screen Shot 2016-03-22 at 4.36.3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1527"/>
            <a:ext cx="9144000" cy="1485653"/>
          </a:xfrm>
          <a:prstGeom prst="rect">
            <a:avLst/>
          </a:prstGeom>
        </p:spPr>
      </p:pic>
      <p:sp>
        <p:nvSpPr>
          <p:cNvPr id="7" name="TextBox 6"/>
          <p:cNvSpPr txBox="1"/>
          <p:nvPr/>
        </p:nvSpPr>
        <p:spPr>
          <a:xfrm>
            <a:off x="2468209" y="1965069"/>
            <a:ext cx="5186817" cy="646331"/>
          </a:xfrm>
          <a:prstGeom prst="rect">
            <a:avLst/>
          </a:prstGeom>
          <a:noFill/>
        </p:spPr>
        <p:txBody>
          <a:bodyPr wrap="square" rtlCol="0">
            <a:spAutoFit/>
          </a:bodyPr>
          <a:lstStyle/>
          <a:p>
            <a:pPr algn="ctr"/>
            <a:r>
              <a:rPr lang="en-US" b="1" i="1" dirty="0" smtClean="0">
                <a:solidFill>
                  <a:schemeClr val="tx2">
                    <a:lumMod val="75000"/>
                  </a:schemeClr>
                </a:solidFill>
                <a:latin typeface="Arial"/>
                <a:cs typeface="Arial"/>
              </a:rPr>
              <a:t>Summarized</a:t>
            </a:r>
            <a:r>
              <a:rPr lang="en-US" i="1" dirty="0" smtClean="0">
                <a:solidFill>
                  <a:schemeClr val="tx2">
                    <a:lumMod val="75000"/>
                  </a:schemeClr>
                </a:solidFill>
                <a:latin typeface="Arial"/>
                <a:cs typeface="Arial"/>
              </a:rPr>
              <a:t> and </a:t>
            </a:r>
            <a:r>
              <a:rPr lang="en-US" b="1" i="1" dirty="0" smtClean="0">
                <a:solidFill>
                  <a:schemeClr val="tx2">
                    <a:lumMod val="75000"/>
                  </a:schemeClr>
                </a:solidFill>
                <a:latin typeface="Arial"/>
                <a:cs typeface="Arial"/>
              </a:rPr>
              <a:t>filtered</a:t>
            </a:r>
            <a:r>
              <a:rPr lang="en-US" i="1" dirty="0" smtClean="0">
                <a:solidFill>
                  <a:schemeClr val="tx2">
                    <a:lumMod val="75000"/>
                  </a:schemeClr>
                </a:solidFill>
                <a:latin typeface="Arial"/>
                <a:cs typeface="Arial"/>
              </a:rPr>
              <a:t> Nature’s Notebook data</a:t>
            </a:r>
            <a:endParaRPr lang="en-US" i="1" dirty="0">
              <a:solidFill>
                <a:schemeClr val="tx2">
                  <a:lumMod val="75000"/>
                </a:schemeClr>
              </a:solidFill>
              <a:latin typeface="Arial"/>
              <a:cs typeface="Arial"/>
            </a:endParaRPr>
          </a:p>
        </p:txBody>
      </p:sp>
      <p:pic>
        <p:nvPicPr>
          <p:cNvPr id="8" name="Picture 7" descr="Screen Shot 2016-03-22 at 4.40.12 PM.png"/>
          <p:cNvPicPr>
            <a:picLocks noChangeAspect="1"/>
          </p:cNvPicPr>
          <p:nvPr/>
        </p:nvPicPr>
        <p:blipFill rotWithShape="1">
          <a:blip r:embed="rId6">
            <a:extLst>
              <a:ext uri="{28A0092B-C50C-407E-A947-70E740481C1C}">
                <a14:useLocalDpi xmlns:a14="http://schemas.microsoft.com/office/drawing/2010/main" val="0"/>
              </a:ext>
            </a:extLst>
          </a:blip>
          <a:srcRect b="37094"/>
          <a:stretch/>
        </p:blipFill>
        <p:spPr>
          <a:xfrm>
            <a:off x="0" y="2981052"/>
            <a:ext cx="9144000" cy="1669955"/>
          </a:xfrm>
          <a:prstGeom prst="rect">
            <a:avLst/>
          </a:prstGeom>
        </p:spPr>
      </p:pic>
      <p:sp>
        <p:nvSpPr>
          <p:cNvPr id="9" name="TextBox 8"/>
          <p:cNvSpPr txBox="1"/>
          <p:nvPr/>
        </p:nvSpPr>
        <p:spPr>
          <a:xfrm>
            <a:off x="2468209" y="4705274"/>
            <a:ext cx="5186817" cy="369332"/>
          </a:xfrm>
          <a:prstGeom prst="rect">
            <a:avLst/>
          </a:prstGeom>
          <a:noFill/>
        </p:spPr>
        <p:txBody>
          <a:bodyPr wrap="square" rtlCol="0">
            <a:spAutoFit/>
          </a:bodyPr>
          <a:lstStyle/>
          <a:p>
            <a:pPr algn="ctr"/>
            <a:r>
              <a:rPr lang="en-US" b="1" i="1" dirty="0" smtClean="0">
                <a:solidFill>
                  <a:srgbClr val="234271"/>
                </a:solidFill>
                <a:latin typeface="Arial"/>
                <a:cs typeface="Arial"/>
              </a:rPr>
              <a:t>Raw</a:t>
            </a:r>
            <a:r>
              <a:rPr lang="en-US" i="1" dirty="0" smtClean="0">
                <a:solidFill>
                  <a:srgbClr val="234271"/>
                </a:solidFill>
                <a:latin typeface="Arial"/>
                <a:cs typeface="Arial"/>
              </a:rPr>
              <a:t> Nature’s Notebook data</a:t>
            </a:r>
            <a:endParaRPr lang="en-US" i="1" dirty="0">
              <a:solidFill>
                <a:srgbClr val="234271"/>
              </a:solidFill>
              <a:latin typeface="Arial"/>
              <a:cs typeface="Arial"/>
            </a:endParaRPr>
          </a:p>
        </p:txBody>
      </p:sp>
    </p:spTree>
    <p:extLst>
      <p:ext uri="{BB962C8B-B14F-4D97-AF65-F5344CB8AC3E}">
        <p14:creationId xmlns:p14="http://schemas.microsoft.com/office/powerpoint/2010/main" val="25751418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029"/>
            <a:ext cx="8229600" cy="1305860"/>
          </a:xfrm>
        </p:spPr>
        <p:txBody>
          <a:bodyPr/>
          <a:lstStyle/>
          <a:p>
            <a:r>
              <a:rPr lang="en-US" dirty="0" smtClean="0">
                <a:latin typeface="Arial"/>
                <a:cs typeface="Arial"/>
              </a:rPr>
              <a:t>Conclusions</a:t>
            </a:r>
            <a:endParaRPr lang="en-US" dirty="0">
              <a:latin typeface="Arial"/>
              <a:cs typeface="Arial"/>
            </a:endParaRPr>
          </a:p>
        </p:txBody>
      </p:sp>
      <p:pic>
        <p:nvPicPr>
          <p:cNvPr id="3" name="Picture 2"/>
          <p:cNvPicPr>
            <a:picLocks noChangeAspect="1"/>
          </p:cNvPicPr>
          <p:nvPr/>
        </p:nvPicPr>
        <p:blipFill>
          <a:blip r:embed="rId3"/>
          <a:stretch>
            <a:fillRect/>
          </a:stretch>
        </p:blipFill>
        <p:spPr>
          <a:xfrm>
            <a:off x="7257494" y="5791200"/>
            <a:ext cx="998738" cy="1028700"/>
          </a:xfrm>
          <a:prstGeom prst="rect">
            <a:avLst/>
          </a:prstGeom>
        </p:spPr>
      </p:pic>
      <p:pic>
        <p:nvPicPr>
          <p:cNvPr id="4" name="Picture 3"/>
          <p:cNvPicPr>
            <a:picLocks noChangeAspect="1"/>
          </p:cNvPicPr>
          <p:nvPr/>
        </p:nvPicPr>
        <p:blipFill>
          <a:blip r:embed="rId4"/>
          <a:stretch>
            <a:fillRect/>
          </a:stretch>
        </p:blipFill>
        <p:spPr>
          <a:xfrm>
            <a:off x="5672837" y="6197600"/>
            <a:ext cx="1584657" cy="482600"/>
          </a:xfrm>
          <a:prstGeom prst="rect">
            <a:avLst/>
          </a:prstGeom>
        </p:spPr>
      </p:pic>
      <p:pic>
        <p:nvPicPr>
          <p:cNvPr id="5" name="Picture 4"/>
          <p:cNvPicPr>
            <a:picLocks noChangeAspect="1"/>
          </p:cNvPicPr>
          <p:nvPr/>
        </p:nvPicPr>
        <p:blipFill>
          <a:blip r:embed="rId5"/>
          <a:stretch>
            <a:fillRect/>
          </a:stretch>
        </p:blipFill>
        <p:spPr>
          <a:xfrm>
            <a:off x="8256232" y="5829300"/>
            <a:ext cx="887767" cy="914400"/>
          </a:xfrm>
          <a:prstGeom prst="rect">
            <a:avLst/>
          </a:prstGeom>
        </p:spPr>
      </p:pic>
      <p:sp>
        <p:nvSpPr>
          <p:cNvPr id="6" name="TextBox 11"/>
          <p:cNvSpPr txBox="1"/>
          <p:nvPr/>
        </p:nvSpPr>
        <p:spPr>
          <a:xfrm>
            <a:off x="457200" y="1176152"/>
            <a:ext cx="8555076" cy="480131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dirty="0" smtClean="0">
                <a:latin typeface="Arial"/>
                <a:cs typeface="Arial"/>
              </a:rPr>
              <a:t>Buffelgrass and saguaro phenology responded </a:t>
            </a:r>
            <a:r>
              <a:rPr lang="en-US" b="1" dirty="0" smtClean="0">
                <a:solidFill>
                  <a:srgbClr val="234271"/>
                </a:solidFill>
                <a:latin typeface="Arial"/>
                <a:cs typeface="Arial"/>
              </a:rPr>
              <a:t>differently</a:t>
            </a:r>
            <a:r>
              <a:rPr lang="en-US" dirty="0" smtClean="0">
                <a:solidFill>
                  <a:srgbClr val="234271"/>
                </a:solidFill>
                <a:latin typeface="Arial"/>
                <a:cs typeface="Arial"/>
              </a:rPr>
              <a:t> </a:t>
            </a:r>
            <a:r>
              <a:rPr lang="en-US" dirty="0" smtClean="0">
                <a:latin typeface="Arial"/>
                <a:cs typeface="Arial"/>
              </a:rPr>
              <a:t>to climate</a:t>
            </a:r>
          </a:p>
          <a:p>
            <a:pPr marL="914400" lvl="1" indent="-457200">
              <a:buFont typeface="Wingdings" panose="05000000000000000000" pitchFamily="2" charset="2"/>
              <a:buChar char="Ø"/>
            </a:pPr>
            <a:r>
              <a:rPr lang="en-US" dirty="0" smtClean="0">
                <a:latin typeface="Arial"/>
                <a:cs typeface="Arial"/>
              </a:rPr>
              <a:t>Less </a:t>
            </a:r>
            <a:r>
              <a:rPr lang="en-US" b="1" dirty="0" smtClean="0">
                <a:solidFill>
                  <a:srgbClr val="234271"/>
                </a:solidFill>
                <a:latin typeface="Arial"/>
                <a:cs typeface="Arial"/>
              </a:rPr>
              <a:t>precipitation</a:t>
            </a:r>
            <a:r>
              <a:rPr lang="en-US" dirty="0" smtClean="0">
                <a:solidFill>
                  <a:srgbClr val="234271"/>
                </a:solidFill>
                <a:latin typeface="Arial"/>
                <a:cs typeface="Arial"/>
              </a:rPr>
              <a:t> </a:t>
            </a:r>
            <a:r>
              <a:rPr lang="en-US" dirty="0" smtClean="0">
                <a:latin typeface="Arial"/>
                <a:cs typeface="Arial"/>
              </a:rPr>
              <a:t>before saguaro flowering/fruiting, but more before buffelgrass events</a:t>
            </a:r>
          </a:p>
          <a:p>
            <a:pPr marL="457200" indent="-457200">
              <a:buFont typeface="Wingdings" panose="05000000000000000000" pitchFamily="2" charset="2"/>
              <a:buChar char="Ø"/>
            </a:pPr>
            <a:endParaRPr lang="en-US" dirty="0" smtClean="0">
              <a:latin typeface="Arial"/>
              <a:cs typeface="Arial"/>
            </a:endParaRPr>
          </a:p>
          <a:p>
            <a:pPr marL="457200" indent="-457200">
              <a:buFont typeface="Wingdings" panose="05000000000000000000" pitchFamily="2" charset="2"/>
              <a:buChar char="Ø"/>
            </a:pPr>
            <a:r>
              <a:rPr lang="en-US" dirty="0" smtClean="0">
                <a:latin typeface="Arial"/>
                <a:cs typeface="Arial"/>
              </a:rPr>
              <a:t>The </a:t>
            </a:r>
            <a:r>
              <a:rPr lang="en-US" b="1" dirty="0" smtClean="0">
                <a:solidFill>
                  <a:srgbClr val="234271"/>
                </a:solidFill>
                <a:latin typeface="Arial"/>
                <a:cs typeface="Arial"/>
              </a:rPr>
              <a:t>duration</a:t>
            </a:r>
            <a:r>
              <a:rPr lang="en-US" dirty="0" smtClean="0">
                <a:solidFill>
                  <a:srgbClr val="234271"/>
                </a:solidFill>
                <a:latin typeface="Arial"/>
                <a:cs typeface="Arial"/>
              </a:rPr>
              <a:t> </a:t>
            </a:r>
            <a:r>
              <a:rPr lang="en-US" dirty="0" smtClean="0">
                <a:latin typeface="Arial"/>
                <a:cs typeface="Arial"/>
              </a:rPr>
              <a:t>of BG and Saguaro flowering decreased with increasing temperatures in Season #1, whereas in Season #2 it increased with temperatures</a:t>
            </a:r>
          </a:p>
          <a:p>
            <a:pPr marL="457200" indent="-457200">
              <a:buFont typeface="Wingdings" panose="05000000000000000000" pitchFamily="2" charset="2"/>
              <a:buChar char="Ø"/>
            </a:pPr>
            <a:endParaRPr lang="en-US" dirty="0">
              <a:latin typeface="Arial"/>
              <a:cs typeface="Arial"/>
            </a:endParaRPr>
          </a:p>
          <a:p>
            <a:pPr marL="457200" indent="-457200">
              <a:buFont typeface="Wingdings" panose="05000000000000000000" pitchFamily="2" charset="2"/>
              <a:buChar char="Ø"/>
            </a:pPr>
            <a:r>
              <a:rPr lang="en-US" dirty="0" smtClean="0">
                <a:latin typeface="Arial"/>
                <a:cs typeface="Arial"/>
              </a:rPr>
              <a:t>BG fruiting duration in Season #2 increased with precipitation and temperatures</a:t>
            </a:r>
          </a:p>
          <a:p>
            <a:pPr marL="457200" indent="-457200">
              <a:buFont typeface="Wingdings" panose="05000000000000000000" pitchFamily="2" charset="2"/>
              <a:buChar char="Ø"/>
            </a:pPr>
            <a:endParaRPr lang="en-US" dirty="0">
              <a:latin typeface="Arial"/>
              <a:cs typeface="Arial"/>
            </a:endParaRPr>
          </a:p>
          <a:p>
            <a:pPr marL="457200" indent="-457200">
              <a:buFont typeface="Wingdings" panose="05000000000000000000" pitchFamily="2" charset="2"/>
              <a:buChar char="Ø"/>
            </a:pPr>
            <a:r>
              <a:rPr lang="en-US" b="1" dirty="0" smtClean="0">
                <a:solidFill>
                  <a:srgbClr val="234271"/>
                </a:solidFill>
                <a:latin typeface="Arial"/>
                <a:cs typeface="Arial"/>
              </a:rPr>
              <a:t>Seasonal</a:t>
            </a:r>
            <a:r>
              <a:rPr lang="en-US" dirty="0" smtClean="0">
                <a:solidFill>
                  <a:srgbClr val="234271"/>
                </a:solidFill>
                <a:latin typeface="Arial"/>
                <a:cs typeface="Arial"/>
              </a:rPr>
              <a:t> </a:t>
            </a:r>
            <a:r>
              <a:rPr lang="en-US" dirty="0" smtClean="0">
                <a:latin typeface="Arial"/>
                <a:cs typeface="Arial"/>
              </a:rPr>
              <a:t>climatic variables had a stronger influence on the </a:t>
            </a:r>
            <a:r>
              <a:rPr lang="en-US" b="1" dirty="0" smtClean="0">
                <a:solidFill>
                  <a:srgbClr val="234271"/>
                </a:solidFill>
                <a:latin typeface="Arial"/>
                <a:cs typeface="Arial"/>
              </a:rPr>
              <a:t>onset</a:t>
            </a:r>
            <a:r>
              <a:rPr lang="en-US" dirty="0" smtClean="0">
                <a:solidFill>
                  <a:srgbClr val="234271"/>
                </a:solidFill>
                <a:latin typeface="Arial"/>
                <a:cs typeface="Arial"/>
              </a:rPr>
              <a:t> </a:t>
            </a:r>
            <a:r>
              <a:rPr lang="en-US" dirty="0" smtClean="0">
                <a:latin typeface="Arial"/>
                <a:cs typeface="Arial"/>
              </a:rPr>
              <a:t>of phenophases for buffelgrass compared to saguaro</a:t>
            </a:r>
          </a:p>
          <a:p>
            <a:endParaRPr lang="en-US" dirty="0" smtClean="0">
              <a:latin typeface="Arial"/>
              <a:cs typeface="Arial"/>
            </a:endParaRPr>
          </a:p>
          <a:p>
            <a:pPr marL="457200" indent="-457200">
              <a:buFont typeface="Wingdings" panose="05000000000000000000" pitchFamily="2" charset="2"/>
              <a:buChar char="Ø"/>
            </a:pPr>
            <a:r>
              <a:rPr lang="en-US" dirty="0" smtClean="0">
                <a:latin typeface="Arial"/>
                <a:cs typeface="Arial"/>
              </a:rPr>
              <a:t>Warmer </a:t>
            </a:r>
            <a:r>
              <a:rPr lang="en-US" b="1" dirty="0" smtClean="0">
                <a:solidFill>
                  <a:srgbClr val="234271"/>
                </a:solidFill>
                <a:latin typeface="Arial"/>
                <a:cs typeface="Arial"/>
              </a:rPr>
              <a:t>fall,</a:t>
            </a:r>
            <a:r>
              <a:rPr lang="en-US" dirty="0" smtClean="0">
                <a:solidFill>
                  <a:srgbClr val="234271"/>
                </a:solidFill>
                <a:latin typeface="Arial"/>
                <a:cs typeface="Arial"/>
              </a:rPr>
              <a:t> </a:t>
            </a:r>
            <a:r>
              <a:rPr lang="en-US" b="1" dirty="0" smtClean="0">
                <a:solidFill>
                  <a:srgbClr val="234271"/>
                </a:solidFill>
                <a:latin typeface="Arial"/>
                <a:cs typeface="Arial"/>
              </a:rPr>
              <a:t>spring and winter temperatures </a:t>
            </a:r>
            <a:r>
              <a:rPr lang="en-US" dirty="0" smtClean="0">
                <a:latin typeface="Arial"/>
                <a:cs typeface="Arial"/>
              </a:rPr>
              <a:t>were related with </a:t>
            </a:r>
            <a:r>
              <a:rPr lang="en-US" dirty="0">
                <a:latin typeface="Arial"/>
                <a:cs typeface="Arial"/>
              </a:rPr>
              <a:t>earlier </a:t>
            </a:r>
            <a:r>
              <a:rPr lang="en-US" b="1" dirty="0">
                <a:solidFill>
                  <a:srgbClr val="234271"/>
                </a:solidFill>
                <a:latin typeface="Arial"/>
                <a:cs typeface="Arial"/>
              </a:rPr>
              <a:t>onset</a:t>
            </a:r>
            <a:r>
              <a:rPr lang="en-US" dirty="0">
                <a:solidFill>
                  <a:srgbClr val="234271"/>
                </a:solidFill>
                <a:latin typeface="Arial"/>
                <a:cs typeface="Arial"/>
              </a:rPr>
              <a:t> </a:t>
            </a:r>
            <a:r>
              <a:rPr lang="en-US" dirty="0">
                <a:latin typeface="Arial"/>
                <a:cs typeface="Arial"/>
              </a:rPr>
              <a:t>in buffelgrass fruiting and </a:t>
            </a:r>
            <a:r>
              <a:rPr lang="en-US" dirty="0" smtClean="0">
                <a:latin typeface="Arial"/>
                <a:cs typeface="Arial"/>
              </a:rPr>
              <a:t>flowering</a:t>
            </a:r>
          </a:p>
          <a:p>
            <a:pPr marL="457200" indent="-457200">
              <a:buFont typeface="Wingdings" panose="05000000000000000000" pitchFamily="2" charset="2"/>
              <a:buChar char="Ø"/>
            </a:pPr>
            <a:endParaRPr lang="en-US" dirty="0">
              <a:latin typeface="Arial"/>
              <a:cs typeface="Arial"/>
            </a:endParaRPr>
          </a:p>
        </p:txBody>
      </p:sp>
    </p:spTree>
    <p:extLst>
      <p:ext uri="{BB962C8B-B14F-4D97-AF65-F5344CB8AC3E}">
        <p14:creationId xmlns:p14="http://schemas.microsoft.com/office/powerpoint/2010/main" val="35708757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104895" y="2024495"/>
            <a:ext cx="3567942" cy="2242706"/>
          </a:xfrm>
          <a:prstGeom prst="rect">
            <a:avLst/>
          </a:prstGeom>
        </p:spPr>
      </p:pic>
      <p:pic>
        <p:nvPicPr>
          <p:cNvPr id="6" name="Picture 5"/>
          <p:cNvPicPr>
            <a:picLocks noChangeAspect="1"/>
          </p:cNvPicPr>
          <p:nvPr/>
        </p:nvPicPr>
        <p:blipFill>
          <a:blip r:embed="rId4"/>
          <a:stretch>
            <a:fillRect/>
          </a:stretch>
        </p:blipFill>
        <p:spPr>
          <a:xfrm>
            <a:off x="-1" y="2024495"/>
            <a:ext cx="2990274" cy="2242706"/>
          </a:xfrm>
          <a:prstGeom prst="rect">
            <a:avLst/>
          </a:prstGeom>
        </p:spPr>
      </p:pic>
      <p:pic>
        <p:nvPicPr>
          <p:cNvPr id="7" name="Picture 6"/>
          <p:cNvPicPr>
            <a:picLocks noChangeAspect="1"/>
          </p:cNvPicPr>
          <p:nvPr/>
        </p:nvPicPr>
        <p:blipFill rotWithShape="1">
          <a:blip r:embed="rId5"/>
          <a:srcRect r="12944"/>
          <a:stretch/>
        </p:blipFill>
        <p:spPr>
          <a:xfrm>
            <a:off x="5672837" y="2024495"/>
            <a:ext cx="3471163" cy="2242706"/>
          </a:xfrm>
          <a:prstGeom prst="rect">
            <a:avLst/>
          </a:prstGeom>
        </p:spPr>
      </p:pic>
      <p:sp>
        <p:nvSpPr>
          <p:cNvPr id="2" name="Title 1"/>
          <p:cNvSpPr>
            <a:spLocks noGrp="1"/>
          </p:cNvSpPr>
          <p:nvPr>
            <p:ph type="title"/>
          </p:nvPr>
        </p:nvSpPr>
        <p:spPr>
          <a:xfrm>
            <a:off x="457200" y="-395108"/>
            <a:ext cx="8229600" cy="1600200"/>
          </a:xfrm>
        </p:spPr>
        <p:txBody>
          <a:bodyPr/>
          <a:lstStyle/>
          <a:p>
            <a:r>
              <a:rPr lang="en-US" sz="4000" dirty="0" smtClean="0">
                <a:latin typeface="Arial"/>
                <a:cs typeface="Arial"/>
              </a:rPr>
              <a:t>Phenology</a:t>
            </a:r>
            <a:endParaRPr lang="en-US" sz="4000" dirty="0">
              <a:latin typeface="Arial"/>
              <a:cs typeface="Arial"/>
            </a:endParaRPr>
          </a:p>
        </p:txBody>
      </p:sp>
      <p:sp>
        <p:nvSpPr>
          <p:cNvPr id="9" name="TextBox 8"/>
          <p:cNvSpPr txBox="1"/>
          <p:nvPr/>
        </p:nvSpPr>
        <p:spPr>
          <a:xfrm>
            <a:off x="608024" y="4703875"/>
            <a:ext cx="8078776" cy="646331"/>
          </a:xfrm>
          <a:prstGeom prst="rect">
            <a:avLst/>
          </a:prstGeom>
          <a:noFill/>
        </p:spPr>
        <p:txBody>
          <a:bodyPr wrap="square" rtlCol="0">
            <a:spAutoFit/>
          </a:bodyPr>
          <a:lstStyle/>
          <a:p>
            <a:pPr algn="ctr"/>
            <a:r>
              <a:rPr lang="en-US" dirty="0" smtClean="0">
                <a:latin typeface="Arial"/>
                <a:cs typeface="Arial"/>
              </a:rPr>
              <a:t>The lifecycles that surround us are </a:t>
            </a:r>
            <a:r>
              <a:rPr lang="en-US" i="1" dirty="0" smtClean="0">
                <a:latin typeface="Arial"/>
                <a:cs typeface="Arial"/>
              </a:rPr>
              <a:t>dynamic </a:t>
            </a:r>
            <a:r>
              <a:rPr lang="en-US" dirty="0" smtClean="0">
                <a:latin typeface="Arial"/>
                <a:cs typeface="Arial"/>
              </a:rPr>
              <a:t>and one of the most traceable indicators of climate change</a:t>
            </a:r>
            <a:endParaRPr lang="en-US" i="1" dirty="0">
              <a:latin typeface="Arial"/>
              <a:cs typeface="Arial"/>
            </a:endParaRPr>
          </a:p>
        </p:txBody>
      </p:sp>
      <p:sp>
        <p:nvSpPr>
          <p:cNvPr id="10" name="Rectangle 9"/>
          <p:cNvSpPr/>
          <p:nvPr/>
        </p:nvSpPr>
        <p:spPr>
          <a:xfrm>
            <a:off x="2990273" y="1769806"/>
            <a:ext cx="2682564" cy="275603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 y="4199877"/>
            <a:ext cx="5954889" cy="230832"/>
          </a:xfrm>
          <a:prstGeom prst="rect">
            <a:avLst/>
          </a:prstGeom>
          <a:noFill/>
        </p:spPr>
        <p:txBody>
          <a:bodyPr wrap="square" rtlCol="0">
            <a:spAutoFit/>
          </a:bodyPr>
          <a:lstStyle/>
          <a:p>
            <a:r>
              <a:rPr lang="en-US" sz="900" dirty="0" smtClean="0"/>
              <a:t>Sources: national geographic, </a:t>
            </a:r>
            <a:r>
              <a:rPr lang="en-US" sz="900" dirty="0" err="1" smtClean="0"/>
              <a:t>nsf.gov</a:t>
            </a:r>
            <a:r>
              <a:rPr lang="en-US" sz="900" dirty="0" smtClean="0"/>
              <a:t>, </a:t>
            </a:r>
            <a:r>
              <a:rPr lang="en-US" sz="900" dirty="0" err="1" smtClean="0"/>
              <a:t>amamiyaclinic</a:t>
            </a:r>
            <a:endParaRPr lang="en-US" sz="900" dirty="0"/>
          </a:p>
        </p:txBody>
      </p:sp>
    </p:spTree>
    <p:extLst>
      <p:ext uri="{BB962C8B-B14F-4D97-AF65-F5344CB8AC3E}">
        <p14:creationId xmlns:p14="http://schemas.microsoft.com/office/powerpoint/2010/main" val="6777496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54667"/>
          </a:xfrm>
        </p:spPr>
        <p:txBody>
          <a:bodyPr/>
          <a:lstStyle/>
          <a:p>
            <a:pPr>
              <a:lnSpc>
                <a:spcPct val="100000"/>
              </a:lnSpc>
            </a:pPr>
            <a:r>
              <a:rPr lang="en-US" sz="4000" dirty="0" smtClean="0">
                <a:latin typeface="Arial"/>
                <a:cs typeface="Arial"/>
              </a:rPr>
              <a:t>Flowering and fruiting: </a:t>
            </a:r>
            <a:br>
              <a:rPr lang="en-US" sz="4000" dirty="0" smtClean="0">
                <a:latin typeface="Arial"/>
                <a:cs typeface="Arial"/>
              </a:rPr>
            </a:br>
            <a:r>
              <a:rPr lang="en-US" sz="4000" b="1" dirty="0" smtClean="0">
                <a:latin typeface="Arial"/>
                <a:cs typeface="Arial"/>
              </a:rPr>
              <a:t>Buffelgrass</a:t>
            </a:r>
            <a:r>
              <a:rPr lang="en-US" sz="4000" dirty="0" smtClean="0">
                <a:latin typeface="Arial"/>
                <a:cs typeface="Arial"/>
              </a:rPr>
              <a:t> and </a:t>
            </a:r>
            <a:r>
              <a:rPr lang="en-US" sz="4000" b="1" dirty="0" smtClean="0">
                <a:latin typeface="Arial"/>
                <a:cs typeface="Arial"/>
              </a:rPr>
              <a:t>Saguaro</a:t>
            </a:r>
            <a:endParaRPr lang="en-US" sz="4000" b="1" dirty="0">
              <a:latin typeface="Arial"/>
              <a:cs typeface="Arial"/>
            </a:endParaRPr>
          </a:p>
        </p:txBody>
      </p:sp>
      <p:pic>
        <p:nvPicPr>
          <p:cNvPr id="8" name="Picture 7"/>
          <p:cNvPicPr>
            <a:picLocks noChangeAspect="1"/>
          </p:cNvPicPr>
          <p:nvPr/>
        </p:nvPicPr>
        <p:blipFill>
          <a:blip r:embed="rId3"/>
          <a:stretch>
            <a:fillRect/>
          </a:stretch>
        </p:blipFill>
        <p:spPr>
          <a:xfrm>
            <a:off x="1936897" y="2587153"/>
            <a:ext cx="2253824" cy="3005100"/>
          </a:xfrm>
          <a:prstGeom prst="rect">
            <a:avLst/>
          </a:prstGeom>
        </p:spPr>
      </p:pic>
      <p:sp>
        <p:nvSpPr>
          <p:cNvPr id="9" name="TextBox 8"/>
          <p:cNvSpPr txBox="1"/>
          <p:nvPr/>
        </p:nvSpPr>
        <p:spPr>
          <a:xfrm>
            <a:off x="-1" y="6654274"/>
            <a:ext cx="5954889" cy="230832"/>
          </a:xfrm>
          <a:prstGeom prst="rect">
            <a:avLst/>
          </a:prstGeom>
          <a:noFill/>
        </p:spPr>
        <p:txBody>
          <a:bodyPr wrap="square" rtlCol="0">
            <a:spAutoFit/>
          </a:bodyPr>
          <a:lstStyle/>
          <a:p>
            <a:r>
              <a:rPr lang="en-US" sz="900" dirty="0" smtClean="0">
                <a:latin typeface="Arial"/>
                <a:cs typeface="Arial"/>
              </a:rPr>
              <a:t>Picture sources: </a:t>
            </a:r>
            <a:r>
              <a:rPr lang="en-US" sz="900" dirty="0" err="1" smtClean="0">
                <a:latin typeface="Arial"/>
                <a:cs typeface="Arial"/>
              </a:rPr>
              <a:t>wikipedia.org</a:t>
            </a:r>
            <a:r>
              <a:rPr lang="en-US" sz="900" dirty="0" smtClean="0">
                <a:latin typeface="Arial"/>
                <a:cs typeface="Arial"/>
              </a:rPr>
              <a:t>, </a:t>
            </a:r>
            <a:r>
              <a:rPr lang="en-US" sz="900" dirty="0" err="1" smtClean="0">
                <a:latin typeface="Arial"/>
                <a:cs typeface="Arial"/>
              </a:rPr>
              <a:t>rrisc.org</a:t>
            </a:r>
            <a:r>
              <a:rPr lang="en-US" sz="900" dirty="0" smtClean="0">
                <a:latin typeface="Arial"/>
                <a:cs typeface="Arial"/>
              </a:rPr>
              <a:t>, </a:t>
            </a:r>
            <a:r>
              <a:rPr lang="en-US" sz="900" dirty="0" err="1" smtClean="0">
                <a:latin typeface="Arial"/>
                <a:cs typeface="Arial"/>
              </a:rPr>
              <a:t>fireflyforest.net</a:t>
            </a:r>
            <a:r>
              <a:rPr lang="en-US" sz="900" dirty="0" smtClean="0">
                <a:latin typeface="Arial"/>
                <a:cs typeface="Arial"/>
              </a:rPr>
              <a:t> </a:t>
            </a:r>
            <a:endParaRPr lang="en-US" sz="900" dirty="0">
              <a:latin typeface="Arial"/>
              <a:cs typeface="Arial"/>
            </a:endParaRPr>
          </a:p>
        </p:txBody>
      </p:sp>
      <p:pic>
        <p:nvPicPr>
          <p:cNvPr id="10" name="Picture 9"/>
          <p:cNvPicPr>
            <a:picLocks noChangeAspect="1"/>
          </p:cNvPicPr>
          <p:nvPr/>
        </p:nvPicPr>
        <p:blipFill>
          <a:blip r:embed="rId4"/>
          <a:stretch>
            <a:fillRect/>
          </a:stretch>
        </p:blipFill>
        <p:spPr>
          <a:xfrm>
            <a:off x="4822711" y="3608482"/>
            <a:ext cx="3317343" cy="1983771"/>
          </a:xfrm>
          <a:prstGeom prst="rect">
            <a:avLst/>
          </a:prstGeom>
        </p:spPr>
      </p:pic>
      <p:sp>
        <p:nvSpPr>
          <p:cNvPr id="7" name="Rectangle 6"/>
          <p:cNvSpPr/>
          <p:nvPr/>
        </p:nvSpPr>
        <p:spPr>
          <a:xfrm>
            <a:off x="1936712" y="5592253"/>
            <a:ext cx="2254008" cy="369332"/>
          </a:xfrm>
          <a:prstGeom prst="rect">
            <a:avLst/>
          </a:prstGeom>
        </p:spPr>
        <p:txBody>
          <a:bodyPr wrap="none">
            <a:spAutoFit/>
          </a:bodyPr>
          <a:lstStyle/>
          <a:p>
            <a:pPr algn="ctr"/>
            <a:r>
              <a:rPr lang="en-US" i="1" dirty="0" err="1">
                <a:latin typeface="Arial"/>
                <a:cs typeface="Arial"/>
              </a:rPr>
              <a:t>Carnegiea</a:t>
            </a:r>
            <a:r>
              <a:rPr lang="en-US" i="1" dirty="0">
                <a:latin typeface="Arial"/>
                <a:cs typeface="Arial"/>
              </a:rPr>
              <a:t> </a:t>
            </a:r>
            <a:r>
              <a:rPr lang="en-US" i="1" dirty="0" err="1">
                <a:latin typeface="Arial"/>
                <a:cs typeface="Arial"/>
              </a:rPr>
              <a:t>gigantea</a:t>
            </a:r>
            <a:endParaRPr lang="en-US" i="1" dirty="0">
              <a:latin typeface="Arial"/>
              <a:cs typeface="Arial"/>
            </a:endParaRPr>
          </a:p>
        </p:txBody>
      </p:sp>
      <p:sp>
        <p:nvSpPr>
          <p:cNvPr id="11" name="Rectangle 10"/>
          <p:cNvSpPr/>
          <p:nvPr/>
        </p:nvSpPr>
        <p:spPr>
          <a:xfrm>
            <a:off x="5517782" y="5606534"/>
            <a:ext cx="1932330" cy="369332"/>
          </a:xfrm>
          <a:prstGeom prst="rect">
            <a:avLst/>
          </a:prstGeom>
        </p:spPr>
        <p:txBody>
          <a:bodyPr wrap="none">
            <a:spAutoFit/>
          </a:bodyPr>
          <a:lstStyle/>
          <a:p>
            <a:r>
              <a:rPr lang="en-US" i="1" dirty="0" err="1">
                <a:latin typeface="Arial"/>
                <a:cs typeface="Arial"/>
              </a:rPr>
              <a:t>Cenchrus</a:t>
            </a:r>
            <a:r>
              <a:rPr lang="en-US" i="1" dirty="0">
                <a:latin typeface="Arial"/>
                <a:cs typeface="Arial"/>
              </a:rPr>
              <a:t> </a:t>
            </a:r>
            <a:r>
              <a:rPr lang="en-US" i="1" dirty="0" err="1">
                <a:latin typeface="Arial"/>
                <a:cs typeface="Arial"/>
              </a:rPr>
              <a:t>ciliaris</a:t>
            </a:r>
            <a:endParaRPr lang="en-US" i="1" dirty="0">
              <a:latin typeface="Arial"/>
              <a:cs typeface="Arial"/>
            </a:endParaRPr>
          </a:p>
        </p:txBody>
      </p:sp>
      <p:sp>
        <p:nvSpPr>
          <p:cNvPr id="12" name="TextBox 11"/>
          <p:cNvSpPr txBox="1"/>
          <p:nvPr/>
        </p:nvSpPr>
        <p:spPr>
          <a:xfrm>
            <a:off x="2376873" y="1717505"/>
            <a:ext cx="4891676" cy="646331"/>
          </a:xfrm>
          <a:prstGeom prst="rect">
            <a:avLst/>
          </a:prstGeom>
          <a:noFill/>
        </p:spPr>
        <p:txBody>
          <a:bodyPr wrap="square" rtlCol="0">
            <a:spAutoFit/>
          </a:bodyPr>
          <a:lstStyle/>
          <a:p>
            <a:pPr marL="285750" indent="-285750" algn="ctr">
              <a:buFont typeface="Arial"/>
              <a:buChar char="•"/>
            </a:pPr>
            <a:r>
              <a:rPr lang="en-US" dirty="0" smtClean="0">
                <a:latin typeface="Arial"/>
                <a:cs typeface="Arial"/>
                <a:sym typeface="Wingdings"/>
              </a:rPr>
              <a:t>Important species to the Sonoran Desert</a:t>
            </a:r>
          </a:p>
          <a:p>
            <a:pPr marL="285750" indent="-285750" algn="ctr">
              <a:buFont typeface="Arial"/>
              <a:buChar char="•"/>
            </a:pPr>
            <a:r>
              <a:rPr lang="en-US" dirty="0" smtClean="0">
                <a:latin typeface="Arial"/>
                <a:cs typeface="Arial"/>
                <a:sym typeface="Wingdings"/>
              </a:rPr>
              <a:t>Important to arid lands research</a:t>
            </a:r>
            <a:endParaRPr lang="en-US" dirty="0">
              <a:latin typeface="Arial"/>
              <a:cs typeface="Arial"/>
            </a:endParaRPr>
          </a:p>
        </p:txBody>
      </p:sp>
      <p:pic>
        <p:nvPicPr>
          <p:cNvPr id="6" name="Picture 5"/>
          <p:cNvPicPr>
            <a:picLocks noChangeAspect="1"/>
          </p:cNvPicPr>
          <p:nvPr/>
        </p:nvPicPr>
        <p:blipFill>
          <a:blip r:embed="rId5"/>
          <a:stretch>
            <a:fillRect/>
          </a:stretch>
        </p:blipFill>
        <p:spPr>
          <a:xfrm>
            <a:off x="3190624" y="4707393"/>
            <a:ext cx="993331" cy="883651"/>
          </a:xfrm>
          <a:prstGeom prst="rect">
            <a:avLst/>
          </a:prstGeom>
        </p:spPr>
      </p:pic>
    </p:spTree>
    <p:extLst>
      <p:ext uri="{BB962C8B-B14F-4D97-AF65-F5344CB8AC3E}">
        <p14:creationId xmlns:p14="http://schemas.microsoft.com/office/powerpoint/2010/main" val="1619676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Research Questions: </a:t>
            </a:r>
            <a:endParaRPr lang="en-US" dirty="0">
              <a:latin typeface="Arial"/>
              <a:cs typeface="Arial"/>
            </a:endParaRPr>
          </a:p>
        </p:txBody>
      </p:sp>
      <p:sp>
        <p:nvSpPr>
          <p:cNvPr id="6" name="TextBox 5"/>
          <p:cNvSpPr txBox="1"/>
          <p:nvPr/>
        </p:nvSpPr>
        <p:spPr>
          <a:xfrm>
            <a:off x="457200" y="2039287"/>
            <a:ext cx="8229600" cy="3046988"/>
          </a:xfrm>
          <a:prstGeom prst="rect">
            <a:avLst/>
          </a:prstGeom>
          <a:noFill/>
        </p:spPr>
        <p:txBody>
          <a:bodyPr wrap="square" rtlCol="0">
            <a:spAutoFit/>
          </a:bodyPr>
          <a:lstStyle/>
          <a:p>
            <a:pPr marL="457200" indent="-457200">
              <a:buFont typeface="Wingdings" charset="2"/>
              <a:buAutoNum type="arabicPlain"/>
            </a:pPr>
            <a:r>
              <a:rPr lang="en-US" sz="2400" dirty="0" smtClean="0">
                <a:latin typeface="Arial"/>
                <a:cs typeface="Arial"/>
              </a:rPr>
              <a:t>How does </a:t>
            </a:r>
            <a:r>
              <a:rPr lang="en-US" sz="2400" b="1" dirty="0" smtClean="0">
                <a:solidFill>
                  <a:srgbClr val="234271"/>
                </a:solidFill>
                <a:latin typeface="Arial"/>
                <a:cs typeface="Arial"/>
              </a:rPr>
              <a:t>recent</a:t>
            </a:r>
            <a:r>
              <a:rPr lang="en-US" sz="2400" dirty="0" smtClean="0">
                <a:solidFill>
                  <a:srgbClr val="234271"/>
                </a:solidFill>
                <a:latin typeface="Arial"/>
                <a:cs typeface="Arial"/>
              </a:rPr>
              <a:t> </a:t>
            </a:r>
            <a:r>
              <a:rPr lang="en-US" sz="2400" dirty="0" smtClean="0">
                <a:latin typeface="Arial"/>
                <a:cs typeface="Arial"/>
              </a:rPr>
              <a:t>weather affect the </a:t>
            </a:r>
            <a:r>
              <a:rPr lang="en-US" sz="2400" b="1" dirty="0" smtClean="0">
                <a:solidFill>
                  <a:srgbClr val="234271"/>
                </a:solidFill>
                <a:latin typeface="Arial"/>
                <a:cs typeface="Arial"/>
              </a:rPr>
              <a:t>duration</a:t>
            </a:r>
            <a:r>
              <a:rPr lang="en-US" sz="2400" dirty="0" smtClean="0">
                <a:solidFill>
                  <a:srgbClr val="234271"/>
                </a:solidFill>
                <a:latin typeface="Arial"/>
                <a:cs typeface="Arial"/>
              </a:rPr>
              <a:t> </a:t>
            </a:r>
            <a:r>
              <a:rPr lang="en-US" sz="2400" dirty="0" smtClean="0">
                <a:latin typeface="Arial"/>
                <a:cs typeface="Arial"/>
              </a:rPr>
              <a:t>of </a:t>
            </a:r>
            <a:r>
              <a:rPr lang="en-US" sz="2400" dirty="0" smtClean="0">
                <a:latin typeface="Arial"/>
                <a:cs typeface="Arial"/>
              </a:rPr>
              <a:t>flowering and fruiting?</a:t>
            </a:r>
            <a:endParaRPr lang="en-US" sz="2400" dirty="0" smtClean="0">
              <a:latin typeface="Arial"/>
              <a:cs typeface="Arial"/>
            </a:endParaRPr>
          </a:p>
          <a:p>
            <a:pPr marL="457200" indent="-457200">
              <a:buFont typeface="Wingdings" charset="2"/>
              <a:buAutoNum type="arabicPlain"/>
            </a:pPr>
            <a:endParaRPr lang="en-US" sz="2400" dirty="0" smtClean="0">
              <a:latin typeface="Arial"/>
              <a:cs typeface="Arial"/>
            </a:endParaRPr>
          </a:p>
          <a:p>
            <a:pPr marL="457200" indent="-457200">
              <a:buFont typeface="Wingdings" charset="2"/>
              <a:buAutoNum type="arabicPlain"/>
            </a:pPr>
            <a:r>
              <a:rPr lang="en-US" sz="2400" dirty="0" smtClean="0">
                <a:latin typeface="Arial"/>
                <a:cs typeface="Arial"/>
              </a:rPr>
              <a:t>How do </a:t>
            </a:r>
            <a:r>
              <a:rPr lang="en-US" sz="2400" b="1" dirty="0" smtClean="0">
                <a:solidFill>
                  <a:srgbClr val="234271"/>
                </a:solidFill>
                <a:latin typeface="Arial"/>
                <a:cs typeface="Arial"/>
              </a:rPr>
              <a:t>seasonal</a:t>
            </a:r>
            <a:r>
              <a:rPr lang="en-US" sz="2400" dirty="0" smtClean="0">
                <a:solidFill>
                  <a:srgbClr val="234271"/>
                </a:solidFill>
                <a:latin typeface="Arial"/>
                <a:cs typeface="Arial"/>
              </a:rPr>
              <a:t> </a:t>
            </a:r>
            <a:r>
              <a:rPr lang="en-US" sz="2400" dirty="0" smtClean="0">
                <a:latin typeface="Arial"/>
                <a:cs typeface="Arial"/>
              </a:rPr>
              <a:t>climate variables affect the </a:t>
            </a:r>
            <a:r>
              <a:rPr lang="en-US" sz="2400" b="1" dirty="0" smtClean="0">
                <a:solidFill>
                  <a:srgbClr val="234271"/>
                </a:solidFill>
                <a:latin typeface="Arial"/>
                <a:cs typeface="Arial"/>
              </a:rPr>
              <a:t>onset</a:t>
            </a:r>
            <a:r>
              <a:rPr lang="en-US" sz="2400" dirty="0" smtClean="0">
                <a:solidFill>
                  <a:srgbClr val="234271"/>
                </a:solidFill>
                <a:latin typeface="Arial"/>
                <a:cs typeface="Arial"/>
              </a:rPr>
              <a:t> </a:t>
            </a:r>
            <a:r>
              <a:rPr lang="en-US" sz="2400" dirty="0" smtClean="0">
                <a:latin typeface="Arial"/>
                <a:cs typeface="Arial"/>
              </a:rPr>
              <a:t>of </a:t>
            </a:r>
            <a:r>
              <a:rPr lang="en-US" sz="2400" dirty="0">
                <a:latin typeface="Arial"/>
                <a:cs typeface="Arial"/>
              </a:rPr>
              <a:t>flowering and fruiting?</a:t>
            </a:r>
            <a:endParaRPr lang="en-US" sz="2400" dirty="0" smtClean="0">
              <a:latin typeface="Arial"/>
              <a:cs typeface="Arial"/>
            </a:endParaRPr>
          </a:p>
          <a:p>
            <a:pPr marL="457200" indent="-457200">
              <a:buFont typeface="Wingdings" charset="2"/>
              <a:buAutoNum type="arabicPlain"/>
            </a:pPr>
            <a:endParaRPr lang="en-US" sz="2400" dirty="0" smtClean="0">
              <a:latin typeface="Arial"/>
              <a:cs typeface="Arial"/>
            </a:endParaRPr>
          </a:p>
          <a:p>
            <a:pPr marL="457200" indent="-457200">
              <a:buFont typeface="Wingdings" charset="2"/>
              <a:buAutoNum type="arabicPlain"/>
            </a:pPr>
            <a:r>
              <a:rPr lang="en-US" sz="2400" dirty="0" smtClean="0">
                <a:latin typeface="Arial"/>
                <a:cs typeface="Arial"/>
              </a:rPr>
              <a:t>Does </a:t>
            </a:r>
            <a:r>
              <a:rPr lang="en-US" sz="2400" b="1" dirty="0" smtClean="0">
                <a:solidFill>
                  <a:srgbClr val="234271"/>
                </a:solidFill>
                <a:latin typeface="Arial"/>
                <a:cs typeface="Arial"/>
              </a:rPr>
              <a:t>recent</a:t>
            </a:r>
            <a:r>
              <a:rPr lang="en-US" sz="2400" b="1" dirty="0" smtClean="0">
                <a:latin typeface="Arial"/>
                <a:cs typeface="Arial"/>
              </a:rPr>
              <a:t> </a:t>
            </a:r>
            <a:r>
              <a:rPr lang="en-US" sz="2400" dirty="0" smtClean="0">
                <a:latin typeface="Arial"/>
                <a:cs typeface="Arial"/>
              </a:rPr>
              <a:t>precipitation affect </a:t>
            </a:r>
            <a:r>
              <a:rPr lang="en-US" sz="2400" dirty="0">
                <a:latin typeface="Arial"/>
                <a:cs typeface="Arial"/>
              </a:rPr>
              <a:t>flowering and </a:t>
            </a:r>
            <a:r>
              <a:rPr lang="en-US" sz="2400" dirty="0" smtClean="0">
                <a:latin typeface="Arial"/>
                <a:cs typeface="Arial"/>
              </a:rPr>
              <a:t>fruiting </a:t>
            </a:r>
            <a:r>
              <a:rPr lang="en-US" sz="2400" b="1" dirty="0" smtClean="0">
                <a:solidFill>
                  <a:srgbClr val="234271"/>
                </a:solidFill>
                <a:latin typeface="Arial"/>
                <a:cs typeface="Arial"/>
              </a:rPr>
              <a:t>onset</a:t>
            </a:r>
            <a:r>
              <a:rPr lang="en-US" sz="2400" dirty="0" smtClean="0">
                <a:latin typeface="Arial"/>
                <a:cs typeface="Arial"/>
              </a:rPr>
              <a:t>?</a:t>
            </a:r>
            <a:endParaRPr lang="en-US" sz="2400" dirty="0">
              <a:latin typeface="Arial"/>
              <a:cs typeface="Arial"/>
            </a:endParaRPr>
          </a:p>
        </p:txBody>
      </p:sp>
    </p:spTree>
    <p:extLst>
      <p:ext uri="{BB962C8B-B14F-4D97-AF65-F5344CB8AC3E}">
        <p14:creationId xmlns:p14="http://schemas.microsoft.com/office/powerpoint/2010/main" val="12581128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991" y="-376800"/>
            <a:ext cx="7500013" cy="1600200"/>
          </a:xfrm>
        </p:spPr>
        <p:txBody>
          <a:bodyPr/>
          <a:lstStyle/>
          <a:p>
            <a:pPr marL="457200" indent="-457200" algn="l">
              <a:lnSpc>
                <a:spcPct val="100000"/>
              </a:lnSpc>
            </a:pPr>
            <a:r>
              <a:rPr lang="en-US" sz="2800" dirty="0" smtClean="0">
                <a:latin typeface="Arial"/>
                <a:cs typeface="Arial"/>
              </a:rPr>
              <a:t>1</a:t>
            </a:r>
            <a:r>
              <a:rPr lang="en-US" sz="2800" dirty="0">
                <a:latin typeface="Arial"/>
                <a:cs typeface="Arial"/>
              </a:rPr>
              <a:t> </a:t>
            </a:r>
            <a:r>
              <a:rPr lang="en-US" sz="2800" dirty="0" smtClean="0">
                <a:latin typeface="Arial"/>
                <a:cs typeface="Arial"/>
              </a:rPr>
              <a:t>  </a:t>
            </a:r>
            <a:r>
              <a:rPr lang="en-US" sz="2800" dirty="0">
                <a:latin typeface="Arial"/>
                <a:cs typeface="Arial"/>
              </a:rPr>
              <a:t>How does recent weather affect the duration of </a:t>
            </a:r>
            <a:r>
              <a:rPr lang="en-US" sz="2800" dirty="0" smtClean="0">
                <a:latin typeface="Arial"/>
                <a:cs typeface="Arial"/>
              </a:rPr>
              <a:t>flowering and fruiting?</a:t>
            </a:r>
            <a:endParaRPr lang="en-US" sz="2800" dirty="0">
              <a:latin typeface="Arial"/>
              <a:cs typeface="Arial"/>
            </a:endParaRPr>
          </a:p>
        </p:txBody>
      </p:sp>
      <p:graphicFrame>
        <p:nvGraphicFramePr>
          <p:cNvPr id="6" name="Chart 5"/>
          <p:cNvGraphicFramePr/>
          <p:nvPr>
            <p:extLst>
              <p:ext uri="{D42A27DB-BD31-4B8C-83A1-F6EECF244321}">
                <p14:modId xmlns:p14="http://schemas.microsoft.com/office/powerpoint/2010/main" val="2091777577"/>
              </p:ext>
            </p:extLst>
          </p:nvPr>
        </p:nvGraphicFramePr>
        <p:xfrm>
          <a:off x="6496" y="1800055"/>
          <a:ext cx="4639563" cy="364934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32804" y="5283216"/>
            <a:ext cx="3386947" cy="707886"/>
          </a:xfrm>
          <a:prstGeom prst="rect">
            <a:avLst/>
          </a:prstGeom>
          <a:noFill/>
        </p:spPr>
        <p:txBody>
          <a:bodyPr wrap="square" rtlCol="0">
            <a:spAutoFit/>
          </a:bodyPr>
          <a:lstStyle/>
          <a:p>
            <a:pPr algn="ctr"/>
            <a:r>
              <a:rPr lang="en-US" sz="2000" dirty="0" smtClean="0">
                <a:solidFill>
                  <a:schemeClr val="tx2">
                    <a:lumMod val="75000"/>
                  </a:schemeClr>
                </a:solidFill>
                <a:latin typeface="Arial"/>
                <a:cs typeface="Arial"/>
              </a:rPr>
              <a:t>p=0.024</a:t>
            </a:r>
          </a:p>
          <a:p>
            <a:pPr algn="ctr"/>
            <a:r>
              <a:rPr lang="en-US" sz="2000" dirty="0" smtClean="0">
                <a:solidFill>
                  <a:schemeClr val="tx2">
                    <a:lumMod val="75000"/>
                  </a:schemeClr>
                </a:solidFill>
                <a:latin typeface="Arial"/>
                <a:cs typeface="Arial"/>
              </a:rPr>
              <a:t>r</a:t>
            </a:r>
            <a:r>
              <a:rPr lang="en-US" sz="2000" baseline="30000" dirty="0" smtClean="0">
                <a:solidFill>
                  <a:schemeClr val="tx2">
                    <a:lumMod val="75000"/>
                  </a:schemeClr>
                </a:solidFill>
                <a:latin typeface="Arial"/>
                <a:cs typeface="Arial"/>
              </a:rPr>
              <a:t>2</a:t>
            </a:r>
            <a:r>
              <a:rPr lang="en-US" sz="2000" dirty="0" smtClean="0">
                <a:solidFill>
                  <a:schemeClr val="tx2">
                    <a:lumMod val="75000"/>
                  </a:schemeClr>
                </a:solidFill>
                <a:latin typeface="Arial"/>
                <a:cs typeface="Arial"/>
              </a:rPr>
              <a:t>=0.163</a:t>
            </a:r>
            <a:endParaRPr lang="en-US" sz="2000" dirty="0">
              <a:solidFill>
                <a:schemeClr val="tx2">
                  <a:lumMod val="75000"/>
                </a:schemeClr>
              </a:solidFill>
              <a:latin typeface="Arial"/>
              <a:cs typeface="Arial"/>
            </a:endParaRPr>
          </a:p>
        </p:txBody>
      </p:sp>
      <p:graphicFrame>
        <p:nvGraphicFramePr>
          <p:cNvPr id="12" name="Chart 11"/>
          <p:cNvGraphicFramePr/>
          <p:nvPr>
            <p:extLst>
              <p:ext uri="{D42A27DB-BD31-4B8C-83A1-F6EECF244321}">
                <p14:modId xmlns:p14="http://schemas.microsoft.com/office/powerpoint/2010/main" val="2301001121"/>
              </p:ext>
            </p:extLst>
          </p:nvPr>
        </p:nvGraphicFramePr>
        <p:xfrm>
          <a:off x="4398723" y="1800054"/>
          <a:ext cx="4478577" cy="3649345"/>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5067533" y="5283216"/>
            <a:ext cx="3386947" cy="707886"/>
          </a:xfrm>
          <a:prstGeom prst="rect">
            <a:avLst/>
          </a:prstGeom>
          <a:noFill/>
        </p:spPr>
        <p:txBody>
          <a:bodyPr wrap="square" rtlCol="0">
            <a:spAutoFit/>
          </a:bodyPr>
          <a:lstStyle/>
          <a:p>
            <a:pPr algn="ctr"/>
            <a:r>
              <a:rPr lang="en-US" sz="2000" dirty="0" smtClean="0">
                <a:solidFill>
                  <a:schemeClr val="tx2">
                    <a:lumMod val="75000"/>
                  </a:schemeClr>
                </a:solidFill>
                <a:latin typeface="Arial"/>
                <a:cs typeface="Arial"/>
              </a:rPr>
              <a:t>p=0.029</a:t>
            </a:r>
          </a:p>
          <a:p>
            <a:pPr algn="ctr"/>
            <a:r>
              <a:rPr lang="en-US" sz="2000" dirty="0" smtClean="0">
                <a:solidFill>
                  <a:schemeClr val="tx2">
                    <a:lumMod val="75000"/>
                  </a:schemeClr>
                </a:solidFill>
                <a:latin typeface="Arial"/>
                <a:cs typeface="Arial"/>
              </a:rPr>
              <a:t>r</a:t>
            </a:r>
            <a:r>
              <a:rPr lang="en-US" sz="2000" baseline="30000" dirty="0" smtClean="0">
                <a:solidFill>
                  <a:schemeClr val="tx2">
                    <a:lumMod val="75000"/>
                  </a:schemeClr>
                </a:solidFill>
                <a:latin typeface="Arial"/>
                <a:cs typeface="Arial"/>
              </a:rPr>
              <a:t>2</a:t>
            </a:r>
            <a:r>
              <a:rPr lang="en-US" sz="2000" dirty="0" smtClean="0">
                <a:solidFill>
                  <a:schemeClr val="tx2">
                    <a:lumMod val="75000"/>
                  </a:schemeClr>
                </a:solidFill>
                <a:latin typeface="Arial"/>
                <a:cs typeface="Arial"/>
              </a:rPr>
              <a:t>=0.52</a:t>
            </a:r>
            <a:endParaRPr lang="en-US" sz="2000" dirty="0">
              <a:solidFill>
                <a:schemeClr val="tx2">
                  <a:lumMod val="75000"/>
                </a:schemeClr>
              </a:solidFill>
              <a:latin typeface="Arial"/>
              <a:cs typeface="Arial"/>
            </a:endParaRPr>
          </a:p>
        </p:txBody>
      </p:sp>
      <p:pic>
        <p:nvPicPr>
          <p:cNvPr id="14" name="Picture 13"/>
          <p:cNvPicPr>
            <a:picLocks noChangeAspect="1"/>
          </p:cNvPicPr>
          <p:nvPr/>
        </p:nvPicPr>
        <p:blipFill>
          <a:blip r:embed="rId5">
            <a:alphaModFix/>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07285" y="111406"/>
            <a:ext cx="1638705" cy="1591269"/>
          </a:xfrm>
          <a:prstGeom prst="rect">
            <a:avLst/>
          </a:prstGeom>
          <a:effectLst/>
        </p:spPr>
      </p:pic>
      <p:sp>
        <p:nvSpPr>
          <p:cNvPr id="9" name="Rectangle 8"/>
          <p:cNvSpPr/>
          <p:nvPr/>
        </p:nvSpPr>
        <p:spPr>
          <a:xfrm>
            <a:off x="0" y="6622500"/>
            <a:ext cx="2326278" cy="230832"/>
          </a:xfrm>
          <a:prstGeom prst="rect">
            <a:avLst/>
          </a:prstGeom>
        </p:spPr>
        <p:txBody>
          <a:bodyPr wrap="none">
            <a:spAutoFit/>
          </a:bodyPr>
          <a:lstStyle/>
          <a:p>
            <a:r>
              <a:rPr lang="en-US" sz="900" dirty="0" smtClean="0">
                <a:latin typeface="Arial"/>
                <a:cs typeface="Arial"/>
              </a:rPr>
              <a:t>Picture Source: </a:t>
            </a:r>
            <a:r>
              <a:rPr lang="en-US" sz="900" dirty="0" err="1" smtClean="0">
                <a:latin typeface="Arial"/>
                <a:cs typeface="Arial"/>
              </a:rPr>
              <a:t>www.statesymbolsusa.org</a:t>
            </a:r>
            <a:endParaRPr lang="en-US" sz="900" dirty="0">
              <a:latin typeface="Arial"/>
              <a:cs typeface="Arial"/>
            </a:endParaRPr>
          </a:p>
        </p:txBody>
      </p:sp>
      <p:sp>
        <p:nvSpPr>
          <p:cNvPr id="3" name="TextBox 2"/>
          <p:cNvSpPr txBox="1"/>
          <p:nvPr/>
        </p:nvSpPr>
        <p:spPr>
          <a:xfrm>
            <a:off x="632805" y="6304847"/>
            <a:ext cx="7821676" cy="369332"/>
          </a:xfrm>
          <a:prstGeom prst="rect">
            <a:avLst/>
          </a:prstGeom>
          <a:noFill/>
        </p:spPr>
        <p:txBody>
          <a:bodyPr wrap="square" rtlCol="0">
            <a:spAutoFit/>
          </a:bodyPr>
          <a:lstStyle/>
          <a:p>
            <a:pPr algn="ctr"/>
            <a:r>
              <a:rPr lang="en-US" i="1" dirty="0" smtClean="0">
                <a:latin typeface="Arial"/>
                <a:cs typeface="Arial"/>
              </a:rPr>
              <a:t>Buffelgrass flowering and fruiting followed the same pattern</a:t>
            </a:r>
            <a:endParaRPr lang="en-US" i="1" dirty="0">
              <a:latin typeface="Arial"/>
              <a:cs typeface="Arial"/>
            </a:endParaRPr>
          </a:p>
        </p:txBody>
      </p:sp>
    </p:spTree>
    <p:extLst>
      <p:ext uri="{BB962C8B-B14F-4D97-AF65-F5344CB8AC3E}">
        <p14:creationId xmlns:p14="http://schemas.microsoft.com/office/powerpoint/2010/main" val="31008767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569" y="-31116"/>
            <a:ext cx="7223430" cy="1316749"/>
          </a:xfrm>
        </p:spPr>
        <p:txBody>
          <a:bodyPr/>
          <a:lstStyle/>
          <a:p>
            <a:pPr marL="457200" indent="-457200" algn="l">
              <a:lnSpc>
                <a:spcPct val="100000"/>
              </a:lnSpc>
            </a:pPr>
            <a:r>
              <a:rPr lang="en-US" sz="2800" dirty="0">
                <a:solidFill>
                  <a:schemeClr val="accent3">
                    <a:lumMod val="75000"/>
                  </a:schemeClr>
                </a:solidFill>
                <a:latin typeface="Arial"/>
                <a:cs typeface="Arial"/>
              </a:rPr>
              <a:t> </a:t>
            </a:r>
            <a:r>
              <a:rPr lang="en-US" sz="2800" dirty="0" smtClean="0">
                <a:solidFill>
                  <a:schemeClr val="accent3">
                    <a:lumMod val="75000"/>
                  </a:schemeClr>
                </a:solidFill>
                <a:latin typeface="Arial"/>
                <a:cs typeface="Arial"/>
              </a:rPr>
              <a:t>2  </a:t>
            </a:r>
            <a:r>
              <a:rPr lang="en-US" sz="2800" dirty="0">
                <a:solidFill>
                  <a:schemeClr val="accent3">
                    <a:lumMod val="75000"/>
                  </a:schemeClr>
                </a:solidFill>
                <a:latin typeface="Arial"/>
                <a:cs typeface="Arial"/>
              </a:rPr>
              <a:t>How do seasonal climate variables affect the onset of </a:t>
            </a:r>
            <a:r>
              <a:rPr lang="en-US" sz="2800" dirty="0" smtClean="0">
                <a:solidFill>
                  <a:schemeClr val="accent3">
                    <a:lumMod val="75000"/>
                  </a:schemeClr>
                </a:solidFill>
                <a:latin typeface="Arial"/>
                <a:cs typeface="Arial"/>
              </a:rPr>
              <a:t>flowering and fruiting?</a:t>
            </a:r>
            <a:endParaRPr lang="en-US" sz="2800" dirty="0">
              <a:solidFill>
                <a:schemeClr val="accent3">
                  <a:lumMod val="75000"/>
                </a:schemeClr>
              </a:solidFill>
              <a:latin typeface="Arial"/>
              <a:cs typeface="Arial"/>
            </a:endParaRPr>
          </a:p>
        </p:txBody>
      </p:sp>
      <p:graphicFrame>
        <p:nvGraphicFramePr>
          <p:cNvPr id="9" name="Chart 8"/>
          <p:cNvGraphicFramePr/>
          <p:nvPr>
            <p:extLst>
              <p:ext uri="{D42A27DB-BD31-4B8C-83A1-F6EECF244321}">
                <p14:modId xmlns:p14="http://schemas.microsoft.com/office/powerpoint/2010/main" val="4285409763"/>
              </p:ext>
            </p:extLst>
          </p:nvPr>
        </p:nvGraphicFramePr>
        <p:xfrm>
          <a:off x="0" y="1729603"/>
          <a:ext cx="4684889" cy="36975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extLst>
              <p:ext uri="{D42A27DB-BD31-4B8C-83A1-F6EECF244321}">
                <p14:modId xmlns:p14="http://schemas.microsoft.com/office/powerpoint/2010/main" val="1868159201"/>
              </p:ext>
            </p:extLst>
          </p:nvPr>
        </p:nvGraphicFramePr>
        <p:xfrm>
          <a:off x="4510180" y="1729603"/>
          <a:ext cx="4509911" cy="369755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861857" y="5427153"/>
            <a:ext cx="3386947" cy="707886"/>
          </a:xfrm>
          <a:prstGeom prst="rect">
            <a:avLst/>
          </a:prstGeom>
          <a:noFill/>
        </p:spPr>
        <p:txBody>
          <a:bodyPr wrap="square" rtlCol="0">
            <a:spAutoFit/>
          </a:bodyPr>
          <a:lstStyle/>
          <a:p>
            <a:pPr algn="ctr"/>
            <a:r>
              <a:rPr lang="en-US" sz="2000" dirty="0" smtClean="0">
                <a:solidFill>
                  <a:schemeClr val="tx2">
                    <a:lumMod val="75000"/>
                  </a:schemeClr>
                </a:solidFill>
                <a:latin typeface="Arial"/>
                <a:cs typeface="Arial"/>
              </a:rPr>
              <a:t>p&lt;0.0001</a:t>
            </a:r>
          </a:p>
          <a:p>
            <a:pPr algn="ctr"/>
            <a:r>
              <a:rPr lang="en-US" sz="2000" dirty="0" smtClean="0">
                <a:solidFill>
                  <a:schemeClr val="tx2">
                    <a:lumMod val="75000"/>
                  </a:schemeClr>
                </a:solidFill>
                <a:latin typeface="Arial"/>
                <a:cs typeface="Arial"/>
              </a:rPr>
              <a:t>r</a:t>
            </a:r>
            <a:r>
              <a:rPr lang="en-US" sz="2000" baseline="30000" dirty="0" smtClean="0">
                <a:solidFill>
                  <a:schemeClr val="tx2">
                    <a:lumMod val="75000"/>
                  </a:schemeClr>
                </a:solidFill>
                <a:latin typeface="Arial"/>
                <a:cs typeface="Arial"/>
              </a:rPr>
              <a:t>2</a:t>
            </a:r>
            <a:r>
              <a:rPr lang="en-US" sz="2000" dirty="0" smtClean="0">
                <a:solidFill>
                  <a:schemeClr val="tx2">
                    <a:lumMod val="75000"/>
                  </a:schemeClr>
                </a:solidFill>
                <a:latin typeface="Arial"/>
                <a:cs typeface="Arial"/>
              </a:rPr>
              <a:t>=0.77</a:t>
            </a:r>
            <a:endParaRPr lang="en-US" sz="2000" dirty="0">
              <a:solidFill>
                <a:schemeClr val="tx2">
                  <a:lumMod val="75000"/>
                </a:schemeClr>
              </a:solidFill>
              <a:latin typeface="Arial"/>
              <a:cs typeface="Arial"/>
            </a:endParaRPr>
          </a:p>
        </p:txBody>
      </p:sp>
      <p:sp>
        <p:nvSpPr>
          <p:cNvPr id="12" name="TextBox 11"/>
          <p:cNvSpPr txBox="1"/>
          <p:nvPr/>
        </p:nvSpPr>
        <p:spPr>
          <a:xfrm>
            <a:off x="5254243" y="5427153"/>
            <a:ext cx="3386947" cy="707886"/>
          </a:xfrm>
          <a:prstGeom prst="rect">
            <a:avLst/>
          </a:prstGeom>
          <a:noFill/>
        </p:spPr>
        <p:txBody>
          <a:bodyPr wrap="square" rtlCol="0">
            <a:spAutoFit/>
          </a:bodyPr>
          <a:lstStyle/>
          <a:p>
            <a:pPr algn="ctr"/>
            <a:r>
              <a:rPr lang="en-US" sz="2000" dirty="0" smtClean="0">
                <a:solidFill>
                  <a:schemeClr val="tx2">
                    <a:lumMod val="75000"/>
                  </a:schemeClr>
                </a:solidFill>
                <a:latin typeface="Arial"/>
                <a:cs typeface="Arial"/>
              </a:rPr>
              <a:t>p=0.0007</a:t>
            </a:r>
          </a:p>
          <a:p>
            <a:pPr algn="ctr"/>
            <a:r>
              <a:rPr lang="en-US" sz="2000" dirty="0" smtClean="0">
                <a:solidFill>
                  <a:schemeClr val="tx2">
                    <a:lumMod val="75000"/>
                  </a:schemeClr>
                </a:solidFill>
                <a:latin typeface="Arial"/>
                <a:cs typeface="Arial"/>
              </a:rPr>
              <a:t>r</a:t>
            </a:r>
            <a:r>
              <a:rPr lang="en-US" sz="2000" baseline="30000" dirty="0" smtClean="0">
                <a:solidFill>
                  <a:schemeClr val="tx2">
                    <a:lumMod val="75000"/>
                  </a:schemeClr>
                </a:solidFill>
                <a:latin typeface="Arial"/>
                <a:cs typeface="Arial"/>
              </a:rPr>
              <a:t>2</a:t>
            </a:r>
            <a:r>
              <a:rPr lang="en-US" sz="2000" dirty="0" smtClean="0">
                <a:solidFill>
                  <a:schemeClr val="tx2">
                    <a:lumMod val="75000"/>
                  </a:schemeClr>
                </a:solidFill>
                <a:latin typeface="Arial"/>
                <a:cs typeface="Arial"/>
              </a:rPr>
              <a:t>=0.99</a:t>
            </a:r>
            <a:endParaRPr lang="en-US" sz="2000" dirty="0">
              <a:solidFill>
                <a:schemeClr val="tx2">
                  <a:lumMod val="75000"/>
                </a:schemeClr>
              </a:solidFill>
              <a:latin typeface="Arial"/>
              <a:cs typeface="Arial"/>
            </a:endParaRPr>
          </a:p>
        </p:txBody>
      </p:sp>
      <p:pic>
        <p:nvPicPr>
          <p:cNvPr id="7" name="Picture 6"/>
          <p:cNvPicPr>
            <a:picLocks noChangeAspect="1"/>
          </p:cNvPicPr>
          <p:nvPr/>
        </p:nvPicPr>
        <p:blipFill>
          <a:blip r:embed="rId5"/>
          <a:stretch>
            <a:fillRect/>
          </a:stretch>
        </p:blipFill>
        <p:spPr>
          <a:xfrm>
            <a:off x="108141" y="152684"/>
            <a:ext cx="1892621" cy="1419466"/>
          </a:xfrm>
          <a:prstGeom prst="rect">
            <a:avLst/>
          </a:prstGeom>
        </p:spPr>
      </p:pic>
      <p:sp>
        <p:nvSpPr>
          <p:cNvPr id="13" name="TextBox 12"/>
          <p:cNvSpPr txBox="1"/>
          <p:nvPr/>
        </p:nvSpPr>
        <p:spPr>
          <a:xfrm>
            <a:off x="0" y="6639871"/>
            <a:ext cx="1635672" cy="230832"/>
          </a:xfrm>
          <a:prstGeom prst="rect">
            <a:avLst/>
          </a:prstGeom>
          <a:noFill/>
        </p:spPr>
        <p:txBody>
          <a:bodyPr wrap="square" rtlCol="0">
            <a:spAutoFit/>
          </a:bodyPr>
          <a:lstStyle/>
          <a:p>
            <a:r>
              <a:rPr lang="en-US" sz="900" i="1" dirty="0" smtClean="0">
                <a:solidFill>
                  <a:schemeClr val="accent6">
                    <a:lumMod val="75000"/>
                  </a:schemeClr>
                </a:solidFill>
                <a:latin typeface="Arial"/>
                <a:cs typeface="Arial"/>
                <a:sym typeface="Wingdings"/>
              </a:rPr>
              <a:t>Photo Credit: Matt </a:t>
            </a:r>
            <a:r>
              <a:rPr lang="en-US" sz="900" i="1" dirty="0" err="1">
                <a:solidFill>
                  <a:schemeClr val="accent6">
                    <a:lumMod val="75000"/>
                  </a:schemeClr>
                </a:solidFill>
                <a:latin typeface="Arial"/>
                <a:cs typeface="Arial"/>
                <a:sym typeface="Wingdings"/>
              </a:rPr>
              <a:t>lavin</a:t>
            </a:r>
            <a:endParaRPr lang="en-US" sz="900" i="1" dirty="0">
              <a:solidFill>
                <a:schemeClr val="accent6">
                  <a:lumMod val="75000"/>
                </a:schemeClr>
              </a:solidFill>
              <a:latin typeface="Arial"/>
              <a:cs typeface="Arial"/>
            </a:endParaRPr>
          </a:p>
        </p:txBody>
      </p:sp>
      <p:sp>
        <p:nvSpPr>
          <p:cNvPr id="14" name="TextBox 13"/>
          <p:cNvSpPr txBox="1"/>
          <p:nvPr/>
        </p:nvSpPr>
        <p:spPr>
          <a:xfrm>
            <a:off x="632805" y="6304847"/>
            <a:ext cx="7821676" cy="369332"/>
          </a:xfrm>
          <a:prstGeom prst="rect">
            <a:avLst/>
          </a:prstGeom>
          <a:noFill/>
        </p:spPr>
        <p:txBody>
          <a:bodyPr wrap="square" rtlCol="0">
            <a:spAutoFit/>
          </a:bodyPr>
          <a:lstStyle/>
          <a:p>
            <a:pPr algn="ctr"/>
            <a:r>
              <a:rPr lang="en-US" i="1" dirty="0" smtClean="0">
                <a:latin typeface="Arial"/>
                <a:cs typeface="Arial"/>
              </a:rPr>
              <a:t>Buffelgrass fruiting followed the same pattern</a:t>
            </a:r>
            <a:endParaRPr lang="en-US" i="1" dirty="0">
              <a:latin typeface="Arial"/>
              <a:cs typeface="Arial"/>
            </a:endParaRPr>
          </a:p>
        </p:txBody>
      </p:sp>
    </p:spTree>
    <p:extLst>
      <p:ext uri="{BB962C8B-B14F-4D97-AF65-F5344CB8AC3E}">
        <p14:creationId xmlns:p14="http://schemas.microsoft.com/office/powerpoint/2010/main" val="5672614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ext uri="{D42A27DB-BD31-4B8C-83A1-F6EECF244321}">
                <p14:modId xmlns:p14="http://schemas.microsoft.com/office/powerpoint/2010/main" val="3076986373"/>
              </p:ext>
            </p:extLst>
          </p:nvPr>
        </p:nvGraphicFramePr>
        <p:xfrm>
          <a:off x="665716" y="1621074"/>
          <a:ext cx="7887400" cy="4002134"/>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txBox="1">
            <a:spLocks/>
          </p:cNvSpPr>
          <p:nvPr/>
        </p:nvSpPr>
        <p:spPr>
          <a:xfrm>
            <a:off x="457200" y="-392152"/>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457200" indent="-457200">
              <a:lnSpc>
                <a:spcPct val="100000"/>
              </a:lnSpc>
            </a:pPr>
            <a:r>
              <a:rPr lang="en-US" sz="2800" dirty="0">
                <a:solidFill>
                  <a:schemeClr val="accent5">
                    <a:lumMod val="75000"/>
                  </a:schemeClr>
                </a:solidFill>
                <a:latin typeface="Arial"/>
                <a:cs typeface="Arial"/>
              </a:rPr>
              <a:t> </a:t>
            </a:r>
            <a:r>
              <a:rPr lang="en-US" sz="2800" dirty="0" smtClean="0">
                <a:solidFill>
                  <a:schemeClr val="accent5">
                    <a:lumMod val="75000"/>
                  </a:schemeClr>
                </a:solidFill>
                <a:latin typeface="Arial"/>
                <a:cs typeface="Arial"/>
              </a:rPr>
              <a:t>3  Does recent precipitation affect </a:t>
            </a:r>
            <a:r>
              <a:rPr lang="en-US" sz="2800" dirty="0" smtClean="0">
                <a:solidFill>
                  <a:schemeClr val="accent5">
                    <a:lumMod val="75000"/>
                  </a:schemeClr>
                </a:solidFill>
                <a:latin typeface="Arial"/>
                <a:cs typeface="Arial"/>
              </a:rPr>
              <a:t>flowering and fruiting onset?</a:t>
            </a:r>
            <a:endParaRPr lang="en-US" sz="2800" dirty="0">
              <a:solidFill>
                <a:schemeClr val="accent5">
                  <a:lumMod val="75000"/>
                </a:schemeClr>
              </a:solidFill>
              <a:latin typeface="Arial"/>
              <a:cs typeface="Arial"/>
            </a:endParaRPr>
          </a:p>
        </p:txBody>
      </p:sp>
      <p:pic>
        <p:nvPicPr>
          <p:cNvPr id="4" name="Picture 3"/>
          <p:cNvPicPr>
            <a:picLocks noChangeAspect="1"/>
          </p:cNvPicPr>
          <p:nvPr/>
        </p:nvPicPr>
        <p:blipFill>
          <a:blip r:embed="rId4">
            <a:alphaModFix/>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462479" y="2699726"/>
            <a:ext cx="799808" cy="776656"/>
          </a:xfrm>
          <a:prstGeom prst="rect">
            <a:avLst/>
          </a:prstGeom>
          <a:effectLst/>
        </p:spPr>
      </p:pic>
      <p:pic>
        <p:nvPicPr>
          <p:cNvPr id="7" name="Picture 6"/>
          <p:cNvPicPr>
            <a:picLocks noChangeAspect="1"/>
          </p:cNvPicPr>
          <p:nvPr/>
        </p:nvPicPr>
        <p:blipFill>
          <a:blip r:embed="rId6"/>
          <a:stretch>
            <a:fillRect/>
          </a:stretch>
        </p:blipFill>
        <p:spPr>
          <a:xfrm>
            <a:off x="4697751" y="2699726"/>
            <a:ext cx="1035541" cy="776656"/>
          </a:xfrm>
          <a:prstGeom prst="rect">
            <a:avLst/>
          </a:prstGeom>
        </p:spPr>
      </p:pic>
      <p:sp>
        <p:nvSpPr>
          <p:cNvPr id="2" name="Rectangle 1"/>
          <p:cNvSpPr/>
          <p:nvPr/>
        </p:nvSpPr>
        <p:spPr>
          <a:xfrm>
            <a:off x="1572294" y="2358225"/>
            <a:ext cx="2499545" cy="286211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071839" y="2349379"/>
            <a:ext cx="2358441" cy="286211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8757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Significance</a:t>
            </a:r>
            <a:endParaRPr lang="en-US" dirty="0">
              <a:latin typeface="Arial"/>
              <a:cs typeface="Arial"/>
            </a:endParaRPr>
          </a:p>
        </p:txBody>
      </p:sp>
      <p:sp>
        <p:nvSpPr>
          <p:cNvPr id="8" name="Rectangle 7"/>
          <p:cNvSpPr/>
          <p:nvPr/>
        </p:nvSpPr>
        <p:spPr>
          <a:xfrm>
            <a:off x="457200" y="1740019"/>
            <a:ext cx="8229600" cy="4524315"/>
          </a:xfrm>
          <a:prstGeom prst="rect">
            <a:avLst/>
          </a:prstGeom>
        </p:spPr>
        <p:txBody>
          <a:bodyPr wrap="square">
            <a:spAutoFit/>
          </a:bodyPr>
          <a:lstStyle/>
          <a:p>
            <a:pPr marL="457200" indent="-457200">
              <a:buFont typeface="Arial"/>
              <a:buChar char="•"/>
            </a:pPr>
            <a:r>
              <a:rPr lang="en-US" sz="2400" dirty="0" smtClean="0">
                <a:latin typeface="Arial"/>
                <a:cs typeface="Arial"/>
              </a:rPr>
              <a:t>Changes in rainfall </a:t>
            </a:r>
            <a:r>
              <a:rPr lang="en-US" sz="2400" dirty="0" smtClean="0">
                <a:latin typeface="Arial"/>
                <a:cs typeface="Arial"/>
              </a:rPr>
              <a:t>may affect </a:t>
            </a:r>
            <a:r>
              <a:rPr lang="en-US" sz="2400" dirty="0" smtClean="0">
                <a:latin typeface="Arial"/>
                <a:cs typeface="Arial"/>
              </a:rPr>
              <a:t>the two species differently </a:t>
            </a:r>
          </a:p>
          <a:p>
            <a:pPr marL="457200" indent="-457200">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Warmer seasonal temperatures may cause earlier onset in buffelgrass</a:t>
            </a:r>
          </a:p>
          <a:p>
            <a:pPr marL="457200" indent="-457200">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Warmer temperatures may lead to shorter flowering periods during the first half of the year and longer periods in the second half of the year</a:t>
            </a:r>
          </a:p>
          <a:p>
            <a:pPr marL="342900" indent="-342900">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Further research with a larger time scope is needed for saguaros</a:t>
            </a:r>
            <a:endParaRPr lang="en-US" sz="2400" dirty="0">
              <a:latin typeface="Arial"/>
              <a:cs typeface="Arial"/>
            </a:endParaRPr>
          </a:p>
        </p:txBody>
      </p:sp>
    </p:spTree>
    <p:extLst>
      <p:ext uri="{BB962C8B-B14F-4D97-AF65-F5344CB8AC3E}">
        <p14:creationId xmlns:p14="http://schemas.microsoft.com/office/powerpoint/2010/main" val="22886766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Acknowledgements</a:t>
            </a:r>
            <a:endParaRPr lang="en-US" dirty="0">
              <a:latin typeface="Arial"/>
              <a:cs typeface="Arial"/>
            </a:endParaRPr>
          </a:p>
        </p:txBody>
      </p:sp>
      <p:pic>
        <p:nvPicPr>
          <p:cNvPr id="3" name="Picture 2"/>
          <p:cNvPicPr>
            <a:picLocks noChangeAspect="1"/>
          </p:cNvPicPr>
          <p:nvPr/>
        </p:nvPicPr>
        <p:blipFill>
          <a:blip r:embed="rId3"/>
          <a:stretch>
            <a:fillRect/>
          </a:stretch>
        </p:blipFill>
        <p:spPr>
          <a:xfrm>
            <a:off x="5312016" y="4135542"/>
            <a:ext cx="1704125" cy="1755248"/>
          </a:xfrm>
          <a:prstGeom prst="rect">
            <a:avLst/>
          </a:prstGeom>
        </p:spPr>
      </p:pic>
      <p:pic>
        <p:nvPicPr>
          <p:cNvPr id="4" name="Picture 3"/>
          <p:cNvPicPr>
            <a:picLocks noChangeAspect="1"/>
          </p:cNvPicPr>
          <p:nvPr/>
        </p:nvPicPr>
        <p:blipFill>
          <a:blip r:embed="rId4"/>
          <a:stretch>
            <a:fillRect/>
          </a:stretch>
        </p:blipFill>
        <p:spPr>
          <a:xfrm>
            <a:off x="736221" y="4520458"/>
            <a:ext cx="4271542" cy="1300878"/>
          </a:xfrm>
          <a:prstGeom prst="rect">
            <a:avLst/>
          </a:prstGeom>
        </p:spPr>
      </p:pic>
      <p:pic>
        <p:nvPicPr>
          <p:cNvPr id="5" name="Picture 4"/>
          <p:cNvPicPr>
            <a:picLocks noChangeAspect="1"/>
          </p:cNvPicPr>
          <p:nvPr/>
        </p:nvPicPr>
        <p:blipFill>
          <a:blip r:embed="rId5"/>
          <a:stretch>
            <a:fillRect/>
          </a:stretch>
        </p:blipFill>
        <p:spPr>
          <a:xfrm>
            <a:off x="7333086" y="4275349"/>
            <a:ext cx="1401760" cy="1443812"/>
          </a:xfrm>
          <a:prstGeom prst="rect">
            <a:avLst/>
          </a:prstGeom>
        </p:spPr>
      </p:pic>
      <p:sp>
        <p:nvSpPr>
          <p:cNvPr id="6" name="Rectangle 5"/>
          <p:cNvSpPr/>
          <p:nvPr/>
        </p:nvSpPr>
        <p:spPr>
          <a:xfrm>
            <a:off x="879306" y="2025025"/>
            <a:ext cx="7376926" cy="1569660"/>
          </a:xfrm>
          <a:prstGeom prst="rect">
            <a:avLst/>
          </a:prstGeom>
        </p:spPr>
        <p:txBody>
          <a:bodyPr wrap="square">
            <a:spAutoFit/>
          </a:bodyPr>
          <a:lstStyle/>
          <a:p>
            <a:pPr algn="ctr"/>
            <a:r>
              <a:rPr lang="en-US" sz="2400" i="1" dirty="0">
                <a:latin typeface="Arial"/>
                <a:cs typeface="Arial"/>
              </a:rPr>
              <a:t>This project would not have been possible without the support of the USA National Phenology Network, NASA </a:t>
            </a:r>
            <a:r>
              <a:rPr lang="en-US" sz="2400" i="1" dirty="0" smtClean="0">
                <a:latin typeface="Arial"/>
                <a:cs typeface="Arial"/>
              </a:rPr>
              <a:t>Space Grant</a:t>
            </a:r>
            <a:r>
              <a:rPr lang="en-US" sz="2400" i="1" dirty="0">
                <a:latin typeface="Arial"/>
                <a:cs typeface="Arial"/>
              </a:rPr>
              <a:t>, dedicated Nature’s Notebook observers, and the mentorship of  Dr. Kathy </a:t>
            </a:r>
            <a:r>
              <a:rPr lang="en-US" sz="2400" i="1" dirty="0" err="1">
                <a:latin typeface="Arial"/>
                <a:cs typeface="Arial"/>
              </a:rPr>
              <a:t>Gerst</a:t>
            </a:r>
            <a:r>
              <a:rPr lang="en-US" sz="2400" i="1" dirty="0">
                <a:latin typeface="Arial"/>
                <a:cs typeface="Arial"/>
              </a:rPr>
              <a:t>.</a:t>
            </a:r>
          </a:p>
        </p:txBody>
      </p:sp>
    </p:spTree>
    <p:extLst>
      <p:ext uri="{BB962C8B-B14F-4D97-AF65-F5344CB8AC3E}">
        <p14:creationId xmlns:p14="http://schemas.microsoft.com/office/powerpoint/2010/main" val="18716439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7580</TotalTime>
  <Words>1180</Words>
  <Application>Microsoft Macintosh PowerPoint</Application>
  <PresentationFormat>On-screen Show (4:3)</PresentationFormat>
  <Paragraphs>169</Paragraphs>
  <Slides>15</Slides>
  <Notes>11</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Executive</vt:lpstr>
      <vt:lpstr>Climatic drivers of Sonoran Desert lifecycles: Saguaro and buffelgrass phenology trends using citizen science data </vt:lpstr>
      <vt:lpstr>Phenology</vt:lpstr>
      <vt:lpstr>Flowering and fruiting:  Buffelgrass and Saguaro</vt:lpstr>
      <vt:lpstr>Research Questions: </vt:lpstr>
      <vt:lpstr>1   How does recent weather affect the duration of flowering and fruiting?</vt:lpstr>
      <vt:lpstr> 2  How do seasonal climate variables affect the onset of flowering and fruiting?</vt:lpstr>
      <vt:lpstr>PowerPoint Presentation</vt:lpstr>
      <vt:lpstr>Significance</vt:lpstr>
      <vt:lpstr>Acknowledgements</vt:lpstr>
      <vt:lpstr>Thank You</vt:lpstr>
      <vt:lpstr>References</vt:lpstr>
      <vt:lpstr>PowerPoint Presentation</vt:lpstr>
      <vt:lpstr>(3) Does recent precipitation affect fruiting/flowering onset?</vt:lpstr>
      <vt:lpstr>PowerPoint Presentation</vt:lpstr>
      <vt:lpstr>Conclusions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Julianna Renzi</dc:creator>
  <cp:lastModifiedBy>Julianna Renzi</cp:lastModifiedBy>
  <cp:revision>80</cp:revision>
  <dcterms:created xsi:type="dcterms:W3CDTF">2016-03-09T00:55:02Z</dcterms:created>
  <dcterms:modified xsi:type="dcterms:W3CDTF">2016-04-06T17:40:48Z</dcterms:modified>
</cp:coreProperties>
</file>